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MS)" panose="020B0604020202020204" charset="0"/>
      <p:regular r:id="rId13"/>
    </p:embeddedFont>
    <p:embeddedFont>
      <p:font typeface="Calibri (MS) Bold" panose="020B0604020202020204" charset="0"/>
      <p:regular r:id="rId14"/>
    </p:embeddedFont>
    <p:embeddedFont>
      <p:font typeface="Heading Now 71-78 Bold"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10114D-5C56-4168-BBDC-B44E370C71A5}" v="2" dt="2025-12-09T20:34:59.8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4" d="100"/>
          <a:sy n="64" d="100"/>
        </p:scale>
        <p:origin x="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09.12.2025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Tijdens deze bijeenkomst gaan we aan het werk met het onderwerp ‘Veilige geluidsomgeving’. En waarom doen we dat? Binnen het UNO-UMCG wordt steeds nieuwe kennis ontwikkeld of gedeeld over hoe de zorg aan kwetsbare ouderen met dementie in het verpleeghuis verder verbeterd kan worden. Janouk Kosters, onderzoeker, is enkele jaren geleden gestart met een studie naar hoe mensen met dementie geluid ervaren. En wat bleek: mensen met dementie ervaren geluid anders dan wij.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Met deze presentatie is geprobeerd om jullie heel kort een schets te geven waar we nu staan met onze kennis over de geluidsomgeving bij mensen met dementie.  Nu gaan we samen aan de slag. Hoe kunnen we bij ons team de aandacht voor de geluidsomgeving bevorderen?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Maar hoe ervaren wij dan geluid? Ook wel soundscapes genoemd: het totaal aan geluiden dat je – bewust of onbewust- waarneemt of ervaart. Het zijn subjectieve ervaringen. Janouk vertelde: “Hoe je geluiden waardeert en ervaart kan enorm verschillen. Op je werk accepteer je geluiden die je thuis niet wilt hebben. Wij “gezonde” mensen zijn goed in het filteren van geluid. Zo hoor je vaak op de achtergrond een airco of ventilatie niet bewust, totdat je er op gaat letten. Onze hersenen zijn meester geworden in het herkennen van geluiden en te weten wanneer je hier geen aandacht aan hoeft te geven. Dit wordt moeilijker wanneer je bijvoorbeeld moe bent. Je kan dan merken dat geluiden sneller teveel worden en je er geïrriteerd door wordt. Voorbeeld: je denkt: ik ga lekker in de tuin in de zon liggen relaxen. Net op dat moment gaat je buurman klussen met keiharde muziek die niet jouw smaak is. Dit kun je redelijk vergelijken met hoe mensen met dementie geluiden ervaren. Dit heeft alles te maken met hoe het brein werkt. Je wordt je bewust van het geluid en kan er betekenis aan geven. Bij mensen met dementie is dit lastiger. Mensen met dementie hebben geen filter.  Voor hen is het moeilijker om te weten of zij aandacht aan een geluid moeten geven, en zelfs moeilijker om een geluid te begrijpen.” Zij zijn vaak niet meer in staat om een onprettige geluidsomgeving onder woorden te brengen of er voor weg te lopen.  De geluidsomgeving in een verpleeghuis wordt vormgegeven door de verzorging en verpleging en niet door de bewoners met dementie. </a:t>
            </a:r>
          </a:p>
          <a:p>
            <a:endParaRPr lang="en-US"/>
          </a:p>
          <a:p>
            <a:r>
              <a:rPr lang="en-US"/>
              <a:t>Verder is gehoorverlies een veelvoorkomend onderdeel van veroudering. Doorgaans is het niet gemakkelijk vast te stellen of en in hoeverre cliënten gehoorverlies hebben. Het is vaak maar het beste om van enig gehoorverlies uit te gaan. Mensen met gehoorverlies verliezen vaak als eerste het vermogen om hoge tonen te horen. Mensen met gehoorverlies horen de wereld dus zachter en doffer, daarom hebben ze veel voordeel van het zien van de spreker. Dat biedt manieren om erachter te komen of iemand slechthorend is. Als iemand wel reageert op een hoog klingelend belletje als ze het kunnen zien, maar niet als het belletje buiten hun gezichtsveld klingelt, dan is dat een sterke aanwijzing van gehoorverlies. Het niet meer goed kunnen horen van hoge geluiden houdt bijvoorbeeld in dat ze subtiele geluiden zoals het ruisen van kleding niet meer goed kunnen horen. Dat kan betekenen dat ze op een gegeven moment niet meer kunnen horen of er iemand achter hen staat of langsloopt en dat maakt hen onrustig. Daarom willen mensen met gehoorverlies in het algemeen liever niet met hun rug naar een deur zitten, omdat ze dan vaak verrast worden door iemand die ineens opduikt. </a:t>
            </a:r>
          </a:p>
          <a:p>
            <a:endParaRPr lang="en-US"/>
          </a:p>
          <a:p>
            <a:r>
              <a:rPr lang="en-US"/>
              <a:t>In een zorginstelling zijn de zorgverleners verantwoordelijk voor de leefomgeving van hun cliënten. Dat is een goede zaak: de cliënten kunnen dat vaak zelf niet meer. Maar het feit dat cliënten hun leefomgeving niet zelf meer kunnen onderhouden betekent natuurlijk niet dat ze het niet meer belangrijk vinden. Het gevaar bestaat dat de gecreëerde leefomgeving een mix van wensen wordt die voor de individuele cliënten meestal niet slecht is, maar ook zelden echt goed. Een beetje een ‘grijze wereld’. Qua geluid kan dit betekenen dat het doorgaans wel acceptabel is, maar dat het zelden echt is wat de cliënt op prijs stelt. Is dit een fijn thuis?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Je hebt onprettige soundscapes en prettige soundscapes. Onbegrepen gedrag en onprettige soundscapes kunnen samengaan: roepen, tikken, apathie, lopen. Bewoners met dementie kunnen immers niet filteren, kunnen niet goed horen en vaak niet goed begrijpen of onder woorden brengen wat zij ervaren. Ze voelen wel: ik wil weg uit deze omgeving, het voelt onveilig. We spreken dan ook van hoorbare veiligheid. </a:t>
            </a:r>
          </a:p>
          <a:p>
            <a:r>
              <a:rPr lang="en-US"/>
              <a:t>Maar waarom is ons gehoor zo belangrijk om vast te kunnen stellen of een omgeving veilig is? Zonder iets te kunnen zien, kun je namelijk wel horen of het veilig is. Tegenwoordig hebben wij ons gehoor over het algemeen niet echt meer nodig om vast te stellen of wij veilig zijn of niet, maar dit systeem is nog wel de belangrijkste manier om vast te stellen of we veilig zijn. Zoals je je voor kan stellen voel je je niet goed als je je niet in een veilige situatie bevind. Hoorbare veiligheid is dus erg belangrijk om je goed te kunnen voelen. Naast het wegnemen van hinderlijk geluid is het ook belangrijk om veilig geluid toe te voegen bijvoorbeeld via speakers aan te bieden. (vogelgezang, geruis van wind en bladeren, een klok, rond het middageten bijvoorbeeld restaurantgeluiden om een activiteit in gang te zetten).</a:t>
            </a:r>
          </a:p>
          <a:p>
            <a:endParaRPr lang="en-US"/>
          </a:p>
          <a:p>
            <a:r>
              <a:rPr lang="en-US"/>
              <a:t>We kunnen geluiden die we horen kwalificeren in 4 kwadranten: het voelt onveilig als geluid chaotisch is of saai. Dit kan leiden tot onbegrepen of probleemgedrag. Chaotisch, daar kunnen we ons iets bij voorstellen. Saai is het als er geen geluiden zijn. Dit frustreert, bewoners snappen het niet, dutten in, worden onderprikkeld. Het voelt veilig als geluid levendig of kalm is. Levendig bijvoorbeeld tijdens het doen van een spelletje of tijdens een kopje thee in de middag. ‘s Ochtends en ‘s avonds is kalm geluid (lage frequenties en langzame geluiden) juist fijn. Rustig de dag starten en afsluiten, rituelen in geluid geven een veilige geluidsomgeving en een veilig gevoel bij bewoners.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Met dit gegeven is Janouk haar interventie-onderzoek gestart. De MoSART-app, ontwikkeld door SoundAppraisal, bestond al en is gebruikt voor het onderzoek en aangepast voor de verpleeghuiszorg. Daarnaast kregen zorgmedewerkers scholing over geluid bij dementie. Het doel van dit onderzoek was om bij zorgmedewerkers bewustzijn te creëren over geluid en de geluidsomgeving bij hun cliënten. In eerste instantie is gekeken naar het weghalen van onaangename geluiden, door diverse micro-interventies toe te passen.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Zo ziet de MoSART+ interventie eruit. Eerst worden ambassadeurs getraind. Dit kunnen kwaliteitsverpleegkundigen zijn, maar ook verzorgenden-IG die het onderwerp erg interessant vinden en er enthousiast mee aan de slag willen. Je kunt je ambassadeur noemen, maar aandachtsvelder geluidsomgeving kan ook. Het is een interventie die ongeveer 10 tot 11 weken duurt en waar je met je team aan werkt. Eerst worden ambassadeurs getraind door het bedrijf Soundappraisal. De ambassadeurs gaan vervolgens samen met hun team aan de slag. De ambassadeurs en de geluidsexpert van Soundappraisal vertellen achtergrondinformatie over geluid en het effect op mensen met dementie: wat doet geluid en wat is een veilige of onveilige geluidsomgeving voor mensen met dementie? Hoe zien de interventie en het tijdspad eruit?</a:t>
            </a:r>
          </a:p>
          <a:p>
            <a:endParaRPr lang="en-US"/>
          </a:p>
          <a:p>
            <a:r>
              <a:rPr lang="en-US"/>
              <a:t>Daarna gaan de teams aan de slag met de MoSART+ app en doen ze geluidsmetingen. In week 7 ga je dit terugluisteren en beoordelen. En samen ga je brainstormen over hoe je de geluidsomgeving kunt verbeteren. In week 8 ga je de micro-interventies toepassen. Als dit klaar is, dan kun je een nameting doen m.b.v. de MoSART+ app. Samen kijk en luister je in de eindbijeenkomst met het team naar het effect. </a:t>
            </a:r>
          </a:p>
          <a:p>
            <a:r>
              <a:rPr lang="en-US"/>
              <a:t>Om bewustwording van de geluidsomgeving actueel te houden, zorgen de ambassadeurs ervoor, samen met de teams, dat het onderwerp geluidsomgeving regelmatig op de teamagenda staat. Het is belangrijk dat er regelmatig aandacht blijft voor het onderwerp. Immers: je teamsamenstelling verandert en iedereen moet op de hoogte zijn. En je bewonersgroep verandert en daarmee de reacties op geluid in hun woonomgeving.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Wat heeft deze MoSART+ studie nu opgeleverd.? Nog even de 4 kwadranten. Janouk heeft gemeten dat het probleemgedrag bij mensen met dementie minder erg werd. Dat heeft ze gemeten met de NPI-NH, dat is een meetinstrument waarmee we probleemgedrag kunnen meten. </a:t>
            </a:r>
          </a:p>
          <a:p>
            <a:r>
              <a:rPr lang="en-US"/>
              <a:t>Daarnaast heeft ze gemeten dat door de micro-interventies en daar kom ik zo op terug, er een meer kalme en minder chaotische omgeving is ontstaan. Dus jullie als team kunnen het verschil voor de bewoners maken!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Dit is de conclusie uit het onderzoek en daarom willen we de interventie graag toepassen. Door de geluidsomgeving aan te passen, dus negatieve geluiden/geluidshinder te verminderen, is er een afname geconstateerd in probleemgedrag bij bewoners met dementie.</a:t>
            </a:r>
          </a:p>
          <a:p>
            <a:r>
              <a:rPr lang="en-US"/>
              <a:t>Zorgmedewerkers zijn nauw betrokken geweest bij aanpassingen van de geluidsomgeving – de zogeheten micro-interventies - en hebben laten zien dat bewustwording van de geluidsomgeving, en door kleine, eenvoudige interventies toe te passen, helpt om probleemgedrag te laten afnemen.</a:t>
            </a:r>
          </a:p>
          <a:p>
            <a:r>
              <a:rPr lang="en-US"/>
              <a:t>Het huis waar de bewoner woont is een fijner huis voor hen geworden.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het onderzoek van Janouk gingen de zorgteams op zoek naar oplossingen voor onveilig geluid. Daarvoor moesten ze eerst het geluid beoordelen en de oorzaak van het geluid achterhalen. Vervolgens konden ze oplossingen bedenken voor dit onveilige geluid. In deze tabel zie je enkele oplossingen voor geluidshinder. Maar je kunt natuurlijk ook kijken hoe je veilig geluid kunt toevoegen bijvoorbeeld door natuurgeluiden op de gangen te laten horen, of bij een activiteit vrolijke muziek op te zetten (niet te hard!).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oxZgm1pme48"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493"/>
        </a:solidFill>
        <a:effectLst/>
      </p:bgPr>
    </p:bg>
    <p:spTree>
      <p:nvGrpSpPr>
        <p:cNvPr id="1" name=""/>
        <p:cNvGrpSpPr/>
        <p:nvPr/>
      </p:nvGrpSpPr>
      <p:grpSpPr>
        <a:xfrm>
          <a:off x="0" y="0"/>
          <a:ext cx="0" cy="0"/>
          <a:chOff x="0" y="0"/>
          <a:chExt cx="0" cy="0"/>
        </a:xfrm>
      </p:grpSpPr>
      <p:sp>
        <p:nvSpPr>
          <p:cNvPr id="2" name="Freeform 2"/>
          <p:cNvSpPr/>
          <p:nvPr/>
        </p:nvSpPr>
        <p:spPr>
          <a:xfrm>
            <a:off x="1063925" y="283953"/>
            <a:ext cx="3508075" cy="3508075"/>
          </a:xfrm>
          <a:custGeom>
            <a:avLst/>
            <a:gdLst/>
            <a:ahLst/>
            <a:cxnLst/>
            <a:rect l="l" t="t" r="r" b="b"/>
            <a:pathLst>
              <a:path w="3508075" h="3508075">
                <a:moveTo>
                  <a:pt x="0" y="0"/>
                </a:moveTo>
                <a:lnTo>
                  <a:pt x="3508075" y="0"/>
                </a:lnTo>
                <a:lnTo>
                  <a:pt x="3508075" y="3508075"/>
                </a:lnTo>
                <a:lnTo>
                  <a:pt x="0" y="3508075"/>
                </a:lnTo>
                <a:lnTo>
                  <a:pt x="0" y="0"/>
                </a:lnTo>
                <a:close/>
              </a:path>
            </a:pathLst>
          </a:custGeom>
          <a:blipFill>
            <a:blip r:embed="rId3">
              <a:alphaModFix amt="0"/>
              <a:extLst>
                <a:ext uri="{96DAC541-7B7A-43D3-8B79-37D633B846F1}">
                  <asvg:svgBlip xmlns:asvg="http://schemas.microsoft.com/office/drawing/2016/SVG/main" r:embed="rId4"/>
                </a:ext>
              </a:extLst>
            </a:blip>
            <a:stretch>
              <a:fillRect/>
            </a:stretch>
          </a:blipFill>
        </p:spPr>
        <p:txBody>
          <a:bodyPr/>
          <a:lstStyle/>
          <a:p>
            <a:endParaRPr lang="nl-NL"/>
          </a:p>
        </p:txBody>
      </p:sp>
      <p:sp>
        <p:nvSpPr>
          <p:cNvPr id="3" name="Freeform 3"/>
          <p:cNvSpPr/>
          <p:nvPr/>
        </p:nvSpPr>
        <p:spPr>
          <a:xfrm>
            <a:off x="1063925" y="1285883"/>
            <a:ext cx="2786772" cy="2175388"/>
          </a:xfrm>
          <a:custGeom>
            <a:avLst/>
            <a:gdLst/>
            <a:ahLst/>
            <a:cxnLst/>
            <a:rect l="l" t="t" r="r" b="b"/>
            <a:pathLst>
              <a:path w="2786772" h="2175388">
                <a:moveTo>
                  <a:pt x="0" y="0"/>
                </a:moveTo>
                <a:lnTo>
                  <a:pt x="2786771" y="0"/>
                </a:lnTo>
                <a:lnTo>
                  <a:pt x="2786771" y="2175388"/>
                </a:lnTo>
                <a:lnTo>
                  <a:pt x="0" y="2175388"/>
                </a:lnTo>
                <a:lnTo>
                  <a:pt x="0" y="0"/>
                </a:lnTo>
                <a:close/>
              </a:path>
            </a:pathLst>
          </a:custGeom>
          <a:blipFill>
            <a:blip r:embed="rId5"/>
            <a:stretch>
              <a:fillRect/>
            </a:stretch>
          </a:blipFill>
        </p:spPr>
        <p:txBody>
          <a:bodyPr/>
          <a:lstStyle/>
          <a:p>
            <a:endParaRPr lang="nl-NL"/>
          </a:p>
        </p:txBody>
      </p:sp>
      <p:sp>
        <p:nvSpPr>
          <p:cNvPr id="4" name="Freeform 4"/>
          <p:cNvSpPr/>
          <p:nvPr/>
        </p:nvSpPr>
        <p:spPr>
          <a:xfrm>
            <a:off x="9358732" y="1378918"/>
            <a:ext cx="8478081" cy="6321198"/>
          </a:xfrm>
          <a:custGeom>
            <a:avLst/>
            <a:gdLst/>
            <a:ahLst/>
            <a:cxnLst/>
            <a:rect l="l" t="t" r="r" b="b"/>
            <a:pathLst>
              <a:path w="8478081" h="6321198">
                <a:moveTo>
                  <a:pt x="0" y="0"/>
                </a:moveTo>
                <a:lnTo>
                  <a:pt x="8478081" y="0"/>
                </a:lnTo>
                <a:lnTo>
                  <a:pt x="8478081" y="6321198"/>
                </a:lnTo>
                <a:lnTo>
                  <a:pt x="0" y="6321198"/>
                </a:lnTo>
                <a:lnTo>
                  <a:pt x="0" y="0"/>
                </a:lnTo>
                <a:close/>
              </a:path>
            </a:pathLst>
          </a:custGeom>
          <a:blipFill>
            <a:blip r:embed="rId6"/>
            <a:stretch>
              <a:fillRect t="-588" r="-581" b="-588"/>
            </a:stretch>
          </a:blipFill>
        </p:spPr>
        <p:txBody>
          <a:bodyPr/>
          <a:lstStyle/>
          <a:p>
            <a:endParaRPr lang="nl-NL"/>
          </a:p>
        </p:txBody>
      </p:sp>
      <p:grpSp>
        <p:nvGrpSpPr>
          <p:cNvPr id="5" name="Group 5"/>
          <p:cNvGrpSpPr/>
          <p:nvPr/>
        </p:nvGrpSpPr>
        <p:grpSpPr>
          <a:xfrm>
            <a:off x="4093808" y="1677864"/>
            <a:ext cx="1783406" cy="1783406"/>
            <a:chOff x="0" y="0"/>
            <a:chExt cx="2377875" cy="2377875"/>
          </a:xfrm>
        </p:grpSpPr>
        <p:sp>
          <p:nvSpPr>
            <p:cNvPr id="6" name="Freeform 6"/>
            <p:cNvSpPr/>
            <p:nvPr/>
          </p:nvSpPr>
          <p:spPr>
            <a:xfrm>
              <a:off x="0" y="0"/>
              <a:ext cx="2377875" cy="2377875"/>
            </a:xfrm>
            <a:custGeom>
              <a:avLst/>
              <a:gdLst/>
              <a:ahLst/>
              <a:cxnLst/>
              <a:rect l="l" t="t" r="r" b="b"/>
              <a:pathLst>
                <a:path w="2377875" h="2377875">
                  <a:moveTo>
                    <a:pt x="0" y="0"/>
                  </a:moveTo>
                  <a:lnTo>
                    <a:pt x="2377875" y="0"/>
                  </a:lnTo>
                  <a:lnTo>
                    <a:pt x="2377875" y="2377875"/>
                  </a:lnTo>
                  <a:lnTo>
                    <a:pt x="0" y="23778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a:p>
          </p:txBody>
        </p:sp>
        <p:sp>
          <p:nvSpPr>
            <p:cNvPr id="7" name="Freeform 7"/>
            <p:cNvSpPr/>
            <p:nvPr/>
          </p:nvSpPr>
          <p:spPr>
            <a:xfrm>
              <a:off x="22869" y="216352"/>
              <a:ext cx="2332137" cy="2081432"/>
            </a:xfrm>
            <a:custGeom>
              <a:avLst/>
              <a:gdLst/>
              <a:ahLst/>
              <a:cxnLst/>
              <a:rect l="l" t="t" r="r" b="b"/>
              <a:pathLst>
                <a:path w="2332137" h="2081432">
                  <a:moveTo>
                    <a:pt x="0" y="0"/>
                  </a:moveTo>
                  <a:lnTo>
                    <a:pt x="2332137" y="0"/>
                  </a:lnTo>
                  <a:lnTo>
                    <a:pt x="2332137" y="2081431"/>
                  </a:lnTo>
                  <a:lnTo>
                    <a:pt x="0" y="2081431"/>
                  </a:lnTo>
                  <a:lnTo>
                    <a:pt x="0" y="0"/>
                  </a:lnTo>
                  <a:close/>
                </a:path>
              </a:pathLst>
            </a:custGeom>
            <a:blipFill>
              <a:blip r:embed="rId9"/>
              <a:stretch>
                <a:fillRect/>
              </a:stretch>
            </a:blipFill>
          </p:spPr>
          <p:txBody>
            <a:bodyPr/>
            <a:lstStyle/>
            <a:p>
              <a:endParaRPr lang="nl-NL"/>
            </a:p>
          </p:txBody>
        </p:sp>
      </p:grpSp>
      <p:sp>
        <p:nvSpPr>
          <p:cNvPr id="8" name="TextBox 8"/>
          <p:cNvSpPr txBox="1"/>
          <p:nvPr/>
        </p:nvSpPr>
        <p:spPr>
          <a:xfrm>
            <a:off x="1198920" y="4178880"/>
            <a:ext cx="16702397" cy="3860896"/>
          </a:xfrm>
          <a:prstGeom prst="rect">
            <a:avLst/>
          </a:prstGeom>
        </p:spPr>
        <p:txBody>
          <a:bodyPr lIns="0" tIns="0" rIns="0" bIns="0" rtlCol="0" anchor="t">
            <a:spAutoFit/>
          </a:bodyPr>
          <a:lstStyle/>
          <a:p>
            <a:pPr algn="l">
              <a:lnSpc>
                <a:spcPts val="13628"/>
              </a:lnSpc>
            </a:pPr>
            <a:r>
              <a:rPr lang="en-US" sz="13628" b="1" spc="-272">
                <a:solidFill>
                  <a:srgbClr val="FFFFFF"/>
                </a:solidFill>
                <a:latin typeface="Heading Now 71-78 Bold"/>
                <a:ea typeface="Heading Now 71-78 Bold"/>
                <a:cs typeface="Heading Now 71-78 Bold"/>
                <a:sym typeface="Heading Now 71-78 Bold"/>
              </a:rPr>
              <a:t>Veilige geluidsomgeving</a:t>
            </a:r>
          </a:p>
        </p:txBody>
      </p:sp>
      <p:sp>
        <p:nvSpPr>
          <p:cNvPr id="9" name="TextBox 9"/>
          <p:cNvSpPr txBox="1"/>
          <p:nvPr/>
        </p:nvSpPr>
        <p:spPr>
          <a:xfrm>
            <a:off x="1198920" y="7877851"/>
            <a:ext cx="16319624" cy="765176"/>
          </a:xfrm>
          <a:prstGeom prst="rect">
            <a:avLst/>
          </a:prstGeom>
        </p:spPr>
        <p:txBody>
          <a:bodyPr lIns="0" tIns="0" rIns="0" bIns="0" rtlCol="0" anchor="t">
            <a:spAutoFit/>
          </a:bodyPr>
          <a:lstStyle/>
          <a:p>
            <a:pPr algn="l">
              <a:lnSpc>
                <a:spcPts val="5599"/>
              </a:lnSpc>
            </a:pPr>
            <a:r>
              <a:rPr lang="en-US" sz="3999" b="1">
                <a:solidFill>
                  <a:srgbClr val="FFFFFF"/>
                </a:solidFill>
                <a:latin typeface="Calibri (MS) Bold"/>
                <a:ea typeface="Calibri (MS) Bold"/>
                <a:cs typeface="Calibri (MS) Bold"/>
                <a:sym typeface="Calibri (MS) Bold"/>
              </a:rPr>
              <a:t>Samen werken aan een veilige geluidsomgeving voor mensen met dementie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493"/>
        </a:solidFill>
        <a:effectLst/>
      </p:bgPr>
    </p:bg>
    <p:spTree>
      <p:nvGrpSpPr>
        <p:cNvPr id="1" name=""/>
        <p:cNvGrpSpPr/>
        <p:nvPr/>
      </p:nvGrpSpPr>
      <p:grpSpPr>
        <a:xfrm>
          <a:off x="0" y="0"/>
          <a:ext cx="0" cy="0"/>
          <a:chOff x="0" y="0"/>
          <a:chExt cx="0" cy="0"/>
        </a:xfrm>
      </p:grpSpPr>
      <p:sp>
        <p:nvSpPr>
          <p:cNvPr id="2" name="Freeform 2"/>
          <p:cNvSpPr/>
          <p:nvPr/>
        </p:nvSpPr>
        <p:spPr>
          <a:xfrm>
            <a:off x="1063925" y="283953"/>
            <a:ext cx="3508075" cy="3508075"/>
          </a:xfrm>
          <a:custGeom>
            <a:avLst/>
            <a:gdLst/>
            <a:ahLst/>
            <a:cxnLst/>
            <a:rect l="l" t="t" r="r" b="b"/>
            <a:pathLst>
              <a:path w="3508075" h="3508075">
                <a:moveTo>
                  <a:pt x="0" y="0"/>
                </a:moveTo>
                <a:lnTo>
                  <a:pt x="3508075" y="0"/>
                </a:lnTo>
                <a:lnTo>
                  <a:pt x="3508075" y="3508075"/>
                </a:lnTo>
                <a:lnTo>
                  <a:pt x="0" y="3508075"/>
                </a:lnTo>
                <a:lnTo>
                  <a:pt x="0" y="0"/>
                </a:lnTo>
                <a:close/>
              </a:path>
            </a:pathLst>
          </a:custGeom>
          <a:blipFill>
            <a:blip r:embed="rId3">
              <a:alphaModFix amt="0"/>
              <a:extLst>
                <a:ext uri="{96DAC541-7B7A-43D3-8B79-37D633B846F1}">
                  <asvg:svgBlip xmlns:asvg="http://schemas.microsoft.com/office/drawing/2016/SVG/main" r:embed="rId4"/>
                </a:ext>
              </a:extLst>
            </a:blip>
            <a:stretch>
              <a:fillRect/>
            </a:stretch>
          </a:blipFill>
        </p:spPr>
        <p:txBody>
          <a:bodyPr/>
          <a:lstStyle/>
          <a:p>
            <a:endParaRPr lang="nl-NL"/>
          </a:p>
        </p:txBody>
      </p:sp>
      <p:sp>
        <p:nvSpPr>
          <p:cNvPr id="3" name="TextBox 3"/>
          <p:cNvSpPr txBox="1"/>
          <p:nvPr/>
        </p:nvSpPr>
        <p:spPr>
          <a:xfrm>
            <a:off x="4356480" y="709987"/>
            <a:ext cx="16702397" cy="1306960"/>
          </a:xfrm>
          <a:prstGeom prst="rect">
            <a:avLst/>
          </a:prstGeom>
        </p:spPr>
        <p:txBody>
          <a:bodyPr lIns="0" tIns="0" rIns="0" bIns="0" rtlCol="0" anchor="t">
            <a:spAutoFit/>
          </a:bodyPr>
          <a:lstStyle/>
          <a:p>
            <a:pPr algn="l">
              <a:lnSpc>
                <a:spcPts val="8330"/>
              </a:lnSpc>
            </a:pPr>
            <a:r>
              <a:rPr lang="en-US" sz="8330" b="1" spc="-166">
                <a:solidFill>
                  <a:srgbClr val="FFFFFF"/>
                </a:solidFill>
                <a:latin typeface="Heading Now 71-78 Bold"/>
                <a:ea typeface="Heading Now 71-78 Bold"/>
                <a:cs typeface="Heading Now 71-78 Bold"/>
                <a:sym typeface="Heading Now 71-78 Bold"/>
              </a:rPr>
              <a:t>Samen aan de slag!</a:t>
            </a:r>
          </a:p>
        </p:txBody>
      </p:sp>
      <p:sp>
        <p:nvSpPr>
          <p:cNvPr id="4" name="Freeform 4"/>
          <p:cNvSpPr/>
          <p:nvPr/>
        </p:nvSpPr>
        <p:spPr>
          <a:xfrm>
            <a:off x="1028700" y="652297"/>
            <a:ext cx="2786772" cy="2175388"/>
          </a:xfrm>
          <a:custGeom>
            <a:avLst/>
            <a:gdLst/>
            <a:ahLst/>
            <a:cxnLst/>
            <a:rect l="l" t="t" r="r" b="b"/>
            <a:pathLst>
              <a:path w="2786772" h="2175388">
                <a:moveTo>
                  <a:pt x="0" y="0"/>
                </a:moveTo>
                <a:lnTo>
                  <a:pt x="2786772" y="0"/>
                </a:lnTo>
                <a:lnTo>
                  <a:pt x="2786772" y="2175388"/>
                </a:lnTo>
                <a:lnTo>
                  <a:pt x="0" y="2175388"/>
                </a:lnTo>
                <a:lnTo>
                  <a:pt x="0" y="0"/>
                </a:lnTo>
                <a:close/>
              </a:path>
            </a:pathLst>
          </a:custGeom>
          <a:blipFill>
            <a:blip r:embed="rId5"/>
            <a:stretch>
              <a:fillRect/>
            </a:stretch>
          </a:blipFill>
        </p:spPr>
        <p:txBody>
          <a:bodyPr/>
          <a:lstStyle/>
          <a:p>
            <a:endParaRPr lang="nl-NL"/>
          </a:p>
        </p:txBody>
      </p:sp>
      <p:sp>
        <p:nvSpPr>
          <p:cNvPr id="5" name="TextBox 5"/>
          <p:cNvSpPr txBox="1"/>
          <p:nvPr/>
        </p:nvSpPr>
        <p:spPr>
          <a:xfrm>
            <a:off x="9109025" y="4878705"/>
            <a:ext cx="69949" cy="443865"/>
          </a:xfrm>
          <a:prstGeom prst="rect">
            <a:avLst/>
          </a:prstGeom>
        </p:spPr>
        <p:txBody>
          <a:bodyPr lIns="0" tIns="0" rIns="0" bIns="0" rtlCol="0" anchor="t">
            <a:spAutoFit/>
          </a:bodyPr>
          <a:lstStyle/>
          <a:p>
            <a:pPr algn="ctr">
              <a:lnSpc>
                <a:spcPts val="3359"/>
              </a:lnSpc>
            </a:pPr>
            <a:r>
              <a:rPr lang="en-US" sz="2400">
                <a:solidFill>
                  <a:srgbClr val="FFFFFF"/>
                </a:solidFill>
                <a:latin typeface="Calibri (MS)"/>
                <a:ea typeface="Calibri (MS)"/>
                <a:cs typeface="Calibri (MS)"/>
                <a:sym typeface="Calibri (MS)"/>
              </a:rPr>
              <a:t>l</a:t>
            </a:r>
          </a:p>
        </p:txBody>
      </p:sp>
      <p:sp>
        <p:nvSpPr>
          <p:cNvPr id="6" name="TextBox 6"/>
          <p:cNvSpPr txBox="1"/>
          <p:nvPr/>
        </p:nvSpPr>
        <p:spPr>
          <a:xfrm>
            <a:off x="1063925" y="3451859"/>
            <a:ext cx="6720107" cy="3410330"/>
          </a:xfrm>
          <a:prstGeom prst="rect">
            <a:avLst/>
          </a:prstGeom>
        </p:spPr>
        <p:txBody>
          <a:bodyPr lIns="0" tIns="0" rIns="0" bIns="0" rtlCol="0" anchor="t">
            <a:spAutoFit/>
          </a:bodyPr>
          <a:lstStyle/>
          <a:p>
            <a:pPr algn="l">
              <a:lnSpc>
                <a:spcPts val="5231"/>
              </a:lnSpc>
            </a:pPr>
            <a:r>
              <a:rPr lang="en-US" sz="4799" b="1">
                <a:solidFill>
                  <a:srgbClr val="FFFFFF"/>
                </a:solidFill>
                <a:latin typeface="Calibri (MS) Bold"/>
                <a:ea typeface="Calibri (MS) Bold"/>
                <a:cs typeface="Calibri (MS) Bold"/>
                <a:sym typeface="Calibri (MS) Bold"/>
              </a:rPr>
              <a:t>Hoe kunnen we samen de bewustwording van geluid en geluidshinder</a:t>
            </a:r>
          </a:p>
          <a:p>
            <a:pPr algn="l">
              <a:lnSpc>
                <a:spcPts val="5231"/>
              </a:lnSpc>
            </a:pPr>
            <a:r>
              <a:rPr lang="en-US" sz="4799" b="1">
                <a:solidFill>
                  <a:srgbClr val="FFFFFF"/>
                </a:solidFill>
                <a:latin typeface="Calibri (MS) Bold"/>
                <a:ea typeface="Calibri (MS) Bold"/>
                <a:cs typeface="Calibri (MS) Bold"/>
                <a:sym typeface="Calibri (MS) Bold"/>
              </a:rPr>
              <a:t>bij de zorgteams vergroten?</a:t>
            </a:r>
          </a:p>
        </p:txBody>
      </p:sp>
      <p:sp>
        <p:nvSpPr>
          <p:cNvPr id="7" name="Freeform 7"/>
          <p:cNvSpPr/>
          <p:nvPr/>
        </p:nvSpPr>
        <p:spPr>
          <a:xfrm>
            <a:off x="8527249" y="2573343"/>
            <a:ext cx="8866909" cy="6652220"/>
          </a:xfrm>
          <a:custGeom>
            <a:avLst/>
            <a:gdLst/>
            <a:ahLst/>
            <a:cxnLst/>
            <a:rect l="l" t="t" r="r" b="b"/>
            <a:pathLst>
              <a:path w="8866909" h="6652220">
                <a:moveTo>
                  <a:pt x="0" y="0"/>
                </a:moveTo>
                <a:lnTo>
                  <a:pt x="8866909" y="0"/>
                </a:lnTo>
                <a:lnTo>
                  <a:pt x="8866909" y="6652220"/>
                </a:lnTo>
                <a:lnTo>
                  <a:pt x="0" y="6652220"/>
                </a:lnTo>
                <a:lnTo>
                  <a:pt x="0" y="0"/>
                </a:lnTo>
                <a:close/>
              </a:path>
            </a:pathLst>
          </a:custGeom>
          <a:blipFill>
            <a:blip r:embed="rId6"/>
            <a:stretch>
              <a:fillRect l="-5033" r="-4573" b="-7576"/>
            </a:stretch>
          </a:blipFill>
        </p:spPr>
        <p:txBody>
          <a:bodyPr/>
          <a:lstStyle/>
          <a:p>
            <a:endParaRPr lang="nl-NL"/>
          </a:p>
        </p:txBody>
      </p:sp>
      <p:grpSp>
        <p:nvGrpSpPr>
          <p:cNvPr id="8" name="Group 8"/>
          <p:cNvGrpSpPr/>
          <p:nvPr/>
        </p:nvGrpSpPr>
        <p:grpSpPr>
          <a:xfrm>
            <a:off x="1063925" y="7442157"/>
            <a:ext cx="1783406" cy="1783406"/>
            <a:chOff x="0" y="0"/>
            <a:chExt cx="2377875" cy="2377875"/>
          </a:xfrm>
        </p:grpSpPr>
        <p:sp>
          <p:nvSpPr>
            <p:cNvPr id="9" name="Freeform 9"/>
            <p:cNvSpPr/>
            <p:nvPr/>
          </p:nvSpPr>
          <p:spPr>
            <a:xfrm>
              <a:off x="0" y="0"/>
              <a:ext cx="2377875" cy="2377875"/>
            </a:xfrm>
            <a:custGeom>
              <a:avLst/>
              <a:gdLst/>
              <a:ahLst/>
              <a:cxnLst/>
              <a:rect l="l" t="t" r="r" b="b"/>
              <a:pathLst>
                <a:path w="2377875" h="2377875">
                  <a:moveTo>
                    <a:pt x="0" y="0"/>
                  </a:moveTo>
                  <a:lnTo>
                    <a:pt x="2377875" y="0"/>
                  </a:lnTo>
                  <a:lnTo>
                    <a:pt x="2377875" y="2377875"/>
                  </a:lnTo>
                  <a:lnTo>
                    <a:pt x="0" y="23778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l-NL"/>
            </a:p>
          </p:txBody>
        </p:sp>
        <p:sp>
          <p:nvSpPr>
            <p:cNvPr id="10" name="Freeform 10"/>
            <p:cNvSpPr/>
            <p:nvPr/>
          </p:nvSpPr>
          <p:spPr>
            <a:xfrm>
              <a:off x="22869" y="216352"/>
              <a:ext cx="2332137" cy="2081432"/>
            </a:xfrm>
            <a:custGeom>
              <a:avLst/>
              <a:gdLst/>
              <a:ahLst/>
              <a:cxnLst/>
              <a:rect l="l" t="t" r="r" b="b"/>
              <a:pathLst>
                <a:path w="2332137" h="2081432">
                  <a:moveTo>
                    <a:pt x="0" y="0"/>
                  </a:moveTo>
                  <a:lnTo>
                    <a:pt x="2332137" y="0"/>
                  </a:lnTo>
                  <a:lnTo>
                    <a:pt x="2332137" y="2081431"/>
                  </a:lnTo>
                  <a:lnTo>
                    <a:pt x="0" y="2081431"/>
                  </a:lnTo>
                  <a:lnTo>
                    <a:pt x="0" y="0"/>
                  </a:lnTo>
                  <a:close/>
                </a:path>
              </a:pathLst>
            </a:custGeom>
            <a:blipFill>
              <a:blip r:embed="rId9"/>
              <a:stretch>
                <a:fillRect/>
              </a:stretch>
            </a:blipFill>
          </p:spPr>
          <p:txBody>
            <a:bodyPr/>
            <a:lstStyle/>
            <a:p>
              <a:endParaRPr lang="nl-NL"/>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493"/>
        </a:solidFill>
        <a:effectLst/>
      </p:bgPr>
    </p:bg>
    <p:spTree>
      <p:nvGrpSpPr>
        <p:cNvPr id="1" name=""/>
        <p:cNvGrpSpPr/>
        <p:nvPr/>
      </p:nvGrpSpPr>
      <p:grpSpPr>
        <a:xfrm>
          <a:off x="0" y="0"/>
          <a:ext cx="0" cy="0"/>
          <a:chOff x="0" y="0"/>
          <a:chExt cx="0" cy="0"/>
        </a:xfrm>
      </p:grpSpPr>
      <p:sp>
        <p:nvSpPr>
          <p:cNvPr id="2" name="Freeform 2">
            <a:hlinkClick r:id="rId3"/>
          </p:cNvPr>
          <p:cNvSpPr/>
          <p:nvPr/>
        </p:nvSpPr>
        <p:spPr>
          <a:xfrm>
            <a:off x="1861168" y="1028700"/>
            <a:ext cx="14938258" cy="6933682"/>
          </a:xfrm>
          <a:custGeom>
            <a:avLst/>
            <a:gdLst/>
            <a:ahLst/>
            <a:cxnLst/>
            <a:rect l="l" t="t" r="r" b="b"/>
            <a:pathLst>
              <a:path w="14938258" h="6933682">
                <a:moveTo>
                  <a:pt x="0" y="0"/>
                </a:moveTo>
                <a:lnTo>
                  <a:pt x="14938258" y="0"/>
                </a:lnTo>
                <a:lnTo>
                  <a:pt x="14938258" y="6933682"/>
                </a:lnTo>
                <a:lnTo>
                  <a:pt x="0" y="6933682"/>
                </a:lnTo>
                <a:lnTo>
                  <a:pt x="0" y="0"/>
                </a:lnTo>
                <a:close/>
              </a:path>
            </a:pathLst>
          </a:custGeom>
          <a:blipFill>
            <a:blip r:embed="rId4"/>
            <a:stretch>
              <a:fillRect t="-10863" b="-10863"/>
            </a:stretch>
          </a:blipFill>
        </p:spPr>
        <p:txBody>
          <a:bodyPr/>
          <a:lstStyle/>
          <a:p>
            <a:endParaRPr lang="nl-NL"/>
          </a:p>
        </p:txBody>
      </p:sp>
      <p:sp>
        <p:nvSpPr>
          <p:cNvPr id="3" name="Freeform 3">
            <a:hlinkClick r:id="rId3" tooltip="https://youtu.be/oxZgm1pme48"/>
          </p:cNvPr>
          <p:cNvSpPr/>
          <p:nvPr/>
        </p:nvSpPr>
        <p:spPr>
          <a:xfrm>
            <a:off x="7632377" y="6450759"/>
            <a:ext cx="3023246" cy="3023246"/>
          </a:xfrm>
          <a:custGeom>
            <a:avLst/>
            <a:gdLst/>
            <a:ahLst/>
            <a:cxnLst/>
            <a:rect l="l" t="t" r="r" b="b"/>
            <a:pathLst>
              <a:path w="3023246" h="3023246">
                <a:moveTo>
                  <a:pt x="0" y="0"/>
                </a:moveTo>
                <a:lnTo>
                  <a:pt x="3023246" y="0"/>
                </a:lnTo>
                <a:lnTo>
                  <a:pt x="3023246" y="3023246"/>
                </a:lnTo>
                <a:lnTo>
                  <a:pt x="0" y="30232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l-NL" dirty="0"/>
          </a:p>
        </p:txBody>
      </p:sp>
      <p:sp>
        <p:nvSpPr>
          <p:cNvPr id="4" name="Freeform 4"/>
          <p:cNvSpPr/>
          <p:nvPr/>
        </p:nvSpPr>
        <p:spPr>
          <a:xfrm>
            <a:off x="1028700" y="1028700"/>
            <a:ext cx="2786772" cy="2175388"/>
          </a:xfrm>
          <a:custGeom>
            <a:avLst/>
            <a:gdLst/>
            <a:ahLst/>
            <a:cxnLst/>
            <a:rect l="l" t="t" r="r" b="b"/>
            <a:pathLst>
              <a:path w="2786772" h="2175388">
                <a:moveTo>
                  <a:pt x="0" y="0"/>
                </a:moveTo>
                <a:lnTo>
                  <a:pt x="2786772" y="0"/>
                </a:lnTo>
                <a:lnTo>
                  <a:pt x="2786772" y="2175388"/>
                </a:lnTo>
                <a:lnTo>
                  <a:pt x="0" y="2175388"/>
                </a:lnTo>
                <a:lnTo>
                  <a:pt x="0" y="0"/>
                </a:lnTo>
                <a:close/>
              </a:path>
            </a:pathLst>
          </a:custGeom>
          <a:blipFill>
            <a:blip r:embed="rId7"/>
            <a:stretch>
              <a:fillRect/>
            </a:stretch>
          </a:blipFill>
        </p:spPr>
        <p:txBody>
          <a:bodyPr/>
          <a:lstStyle/>
          <a:p>
            <a:endParaRPr lang="nl-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4493"/>
        </a:solidFill>
        <a:effectLst/>
      </p:bgPr>
    </p:bg>
    <p:spTree>
      <p:nvGrpSpPr>
        <p:cNvPr id="1" name=""/>
        <p:cNvGrpSpPr/>
        <p:nvPr/>
      </p:nvGrpSpPr>
      <p:grpSpPr>
        <a:xfrm>
          <a:off x="0" y="0"/>
          <a:ext cx="0" cy="0"/>
          <a:chOff x="0" y="0"/>
          <a:chExt cx="0" cy="0"/>
        </a:xfrm>
      </p:grpSpPr>
      <p:sp>
        <p:nvSpPr>
          <p:cNvPr id="2" name="Freeform 2"/>
          <p:cNvSpPr/>
          <p:nvPr/>
        </p:nvSpPr>
        <p:spPr>
          <a:xfrm>
            <a:off x="1063925" y="283953"/>
            <a:ext cx="3508075" cy="3508075"/>
          </a:xfrm>
          <a:custGeom>
            <a:avLst/>
            <a:gdLst/>
            <a:ahLst/>
            <a:cxnLst/>
            <a:rect l="l" t="t" r="r" b="b"/>
            <a:pathLst>
              <a:path w="3508075" h="3508075">
                <a:moveTo>
                  <a:pt x="0" y="0"/>
                </a:moveTo>
                <a:lnTo>
                  <a:pt x="3508075" y="0"/>
                </a:lnTo>
                <a:lnTo>
                  <a:pt x="3508075" y="3508075"/>
                </a:lnTo>
                <a:lnTo>
                  <a:pt x="0" y="3508075"/>
                </a:lnTo>
                <a:lnTo>
                  <a:pt x="0" y="0"/>
                </a:lnTo>
                <a:close/>
              </a:path>
            </a:pathLst>
          </a:custGeom>
          <a:blipFill>
            <a:blip r:embed="rId3">
              <a:alphaModFix amt="0"/>
              <a:extLst>
                <a:ext uri="{96DAC541-7B7A-43D3-8B79-37D633B846F1}">
                  <asvg:svgBlip xmlns:asvg="http://schemas.microsoft.com/office/drawing/2016/SVG/main" r:embed="rId4"/>
                </a:ext>
              </a:extLst>
            </a:blip>
            <a:stretch>
              <a:fillRect/>
            </a:stretch>
          </a:blipFill>
        </p:spPr>
        <p:txBody>
          <a:bodyPr/>
          <a:lstStyle/>
          <a:p>
            <a:endParaRPr lang="nl-NL"/>
          </a:p>
        </p:txBody>
      </p:sp>
      <p:sp>
        <p:nvSpPr>
          <p:cNvPr id="3" name="TextBox 3"/>
          <p:cNvSpPr txBox="1"/>
          <p:nvPr/>
        </p:nvSpPr>
        <p:spPr>
          <a:xfrm>
            <a:off x="4141748" y="463451"/>
            <a:ext cx="16702397" cy="2364235"/>
          </a:xfrm>
          <a:prstGeom prst="rect">
            <a:avLst/>
          </a:prstGeom>
        </p:spPr>
        <p:txBody>
          <a:bodyPr lIns="0" tIns="0" rIns="0" bIns="0" rtlCol="0" anchor="t">
            <a:spAutoFit/>
          </a:bodyPr>
          <a:lstStyle/>
          <a:p>
            <a:pPr algn="l">
              <a:lnSpc>
                <a:spcPts val="8330"/>
              </a:lnSpc>
            </a:pPr>
            <a:r>
              <a:rPr lang="en-US" sz="8330" b="1" spc="-166">
                <a:solidFill>
                  <a:srgbClr val="FFFFFF"/>
                </a:solidFill>
                <a:latin typeface="Heading Now 71-78 Bold"/>
                <a:ea typeface="Heading Now 71-78 Bold"/>
                <a:cs typeface="Heading Now 71-78 Bold"/>
                <a:sym typeface="Heading Now 71-78 Bold"/>
              </a:rPr>
              <a:t>Geluidsomgeving en dementie</a:t>
            </a:r>
          </a:p>
        </p:txBody>
      </p:sp>
      <p:sp>
        <p:nvSpPr>
          <p:cNvPr id="4" name="TextBox 4"/>
          <p:cNvSpPr txBox="1"/>
          <p:nvPr/>
        </p:nvSpPr>
        <p:spPr>
          <a:xfrm>
            <a:off x="1179025" y="3611053"/>
            <a:ext cx="16080275" cy="1631316"/>
          </a:xfrm>
          <a:prstGeom prst="rect">
            <a:avLst/>
          </a:prstGeom>
        </p:spPr>
        <p:txBody>
          <a:bodyPr lIns="0" tIns="0" rIns="0" bIns="0" rtlCol="0" anchor="t">
            <a:spAutoFit/>
          </a:bodyPr>
          <a:lstStyle/>
          <a:p>
            <a:pPr algn="l">
              <a:lnSpc>
                <a:spcPts val="6159"/>
              </a:lnSpc>
            </a:pPr>
            <a:r>
              <a:rPr lang="en-US" sz="4399" b="1">
                <a:solidFill>
                  <a:srgbClr val="FFFFFF"/>
                </a:solidFill>
                <a:latin typeface="Calibri (MS) Bold"/>
                <a:ea typeface="Calibri (MS) Bold"/>
                <a:cs typeface="Calibri (MS) Bold"/>
                <a:sym typeface="Calibri (MS) Bold"/>
              </a:rPr>
              <a:t>Soundscapes: alle geluiden die je – bewust of onbewust- waarneemt of ervaart. </a:t>
            </a:r>
          </a:p>
        </p:txBody>
      </p:sp>
      <p:sp>
        <p:nvSpPr>
          <p:cNvPr id="5" name="Freeform 5"/>
          <p:cNvSpPr/>
          <p:nvPr/>
        </p:nvSpPr>
        <p:spPr>
          <a:xfrm>
            <a:off x="1028700" y="652297"/>
            <a:ext cx="2786772" cy="2175388"/>
          </a:xfrm>
          <a:custGeom>
            <a:avLst/>
            <a:gdLst/>
            <a:ahLst/>
            <a:cxnLst/>
            <a:rect l="l" t="t" r="r" b="b"/>
            <a:pathLst>
              <a:path w="2786772" h="2175388">
                <a:moveTo>
                  <a:pt x="0" y="0"/>
                </a:moveTo>
                <a:lnTo>
                  <a:pt x="2786772" y="0"/>
                </a:lnTo>
                <a:lnTo>
                  <a:pt x="2786772" y="2175388"/>
                </a:lnTo>
                <a:lnTo>
                  <a:pt x="0" y="2175388"/>
                </a:lnTo>
                <a:lnTo>
                  <a:pt x="0" y="0"/>
                </a:lnTo>
                <a:close/>
              </a:path>
            </a:pathLst>
          </a:custGeom>
          <a:blipFill>
            <a:blip r:embed="rId5"/>
            <a:stretch>
              <a:fillRect/>
            </a:stretch>
          </a:blipFill>
        </p:spPr>
        <p:txBody>
          <a:bodyPr/>
          <a:lstStyle/>
          <a:p>
            <a:endParaRPr lang="nl-NL"/>
          </a:p>
        </p:txBody>
      </p:sp>
      <p:sp>
        <p:nvSpPr>
          <p:cNvPr id="6" name="TextBox 6"/>
          <p:cNvSpPr txBox="1"/>
          <p:nvPr/>
        </p:nvSpPr>
        <p:spPr>
          <a:xfrm>
            <a:off x="1179025" y="5599251"/>
            <a:ext cx="10415996" cy="2879726"/>
          </a:xfrm>
          <a:prstGeom prst="rect">
            <a:avLst/>
          </a:prstGeom>
        </p:spPr>
        <p:txBody>
          <a:bodyPr lIns="0" tIns="0" rIns="0" bIns="0" rtlCol="0" anchor="t">
            <a:spAutoFit/>
          </a:bodyPr>
          <a:lstStyle/>
          <a:p>
            <a:pPr algn="l">
              <a:lnSpc>
                <a:spcPts val="5599"/>
              </a:lnSpc>
            </a:pPr>
            <a:r>
              <a:rPr lang="en-US" sz="3999" b="1">
                <a:solidFill>
                  <a:srgbClr val="FFFFFF"/>
                </a:solidFill>
                <a:latin typeface="Calibri (MS) Bold"/>
                <a:ea typeface="Calibri (MS) Bold"/>
                <a:cs typeface="Calibri (MS) Bold"/>
                <a:sym typeface="Calibri (MS) Bold"/>
              </a:rPr>
              <a:t>•Geluid filteren</a:t>
            </a:r>
          </a:p>
          <a:p>
            <a:pPr algn="l">
              <a:lnSpc>
                <a:spcPts val="5599"/>
              </a:lnSpc>
            </a:pPr>
            <a:r>
              <a:rPr lang="en-US" sz="3999" b="1">
                <a:solidFill>
                  <a:srgbClr val="FFFFFF"/>
                </a:solidFill>
                <a:latin typeface="Calibri (MS) Bold"/>
                <a:ea typeface="Calibri (MS) Bold"/>
                <a:cs typeface="Calibri (MS) Bold"/>
                <a:sym typeface="Calibri (MS) Bold"/>
              </a:rPr>
              <a:t>•Gehoorverlies</a:t>
            </a:r>
          </a:p>
          <a:p>
            <a:pPr algn="l">
              <a:lnSpc>
                <a:spcPts val="5599"/>
              </a:lnSpc>
            </a:pPr>
            <a:r>
              <a:rPr lang="en-US" sz="3999" b="1">
                <a:solidFill>
                  <a:srgbClr val="FFFFFF"/>
                </a:solidFill>
                <a:latin typeface="Calibri (MS) Bold"/>
                <a:ea typeface="Calibri (MS) Bold"/>
                <a:cs typeface="Calibri (MS) Bold"/>
                <a:sym typeface="Calibri (MS) Bold"/>
              </a:rPr>
              <a:t>•Verpleeghuis = het 'thuis' van bewoners</a:t>
            </a:r>
          </a:p>
          <a:p>
            <a:pPr algn="l">
              <a:lnSpc>
                <a:spcPts val="5599"/>
              </a:lnSpc>
            </a:pPr>
            <a:endParaRPr lang="en-US" sz="3999" b="1">
              <a:solidFill>
                <a:srgbClr val="FFFFFF"/>
              </a:solidFill>
              <a:latin typeface="Calibri (MS) Bold"/>
              <a:ea typeface="Calibri (MS) Bold"/>
              <a:cs typeface="Calibri (MS) Bold"/>
              <a:sym typeface="Calibri (MS) Bold"/>
            </a:endParaRPr>
          </a:p>
        </p:txBody>
      </p:sp>
      <p:sp>
        <p:nvSpPr>
          <p:cNvPr id="7" name="Freeform 7"/>
          <p:cNvSpPr/>
          <p:nvPr/>
        </p:nvSpPr>
        <p:spPr>
          <a:xfrm>
            <a:off x="12305514" y="3792028"/>
            <a:ext cx="4953786" cy="6494972"/>
          </a:xfrm>
          <a:custGeom>
            <a:avLst/>
            <a:gdLst/>
            <a:ahLst/>
            <a:cxnLst/>
            <a:rect l="l" t="t" r="r" b="b"/>
            <a:pathLst>
              <a:path w="4953786" h="6494972">
                <a:moveTo>
                  <a:pt x="0" y="0"/>
                </a:moveTo>
                <a:lnTo>
                  <a:pt x="4953786" y="0"/>
                </a:lnTo>
                <a:lnTo>
                  <a:pt x="4953786" y="6494972"/>
                </a:lnTo>
                <a:lnTo>
                  <a:pt x="0" y="6494972"/>
                </a:lnTo>
                <a:lnTo>
                  <a:pt x="0" y="0"/>
                </a:lnTo>
                <a:close/>
              </a:path>
            </a:pathLst>
          </a:custGeom>
          <a:blipFill>
            <a:blip r:embed="rId6"/>
            <a:stretch>
              <a:fillRect b="-14406"/>
            </a:stretch>
          </a:blipFill>
        </p:spPr>
        <p:txBody>
          <a:bodyPr/>
          <a:lstStyle/>
          <a:p>
            <a:endParaRPr lang="nl-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493"/>
        </a:solidFill>
        <a:effectLst/>
      </p:bgPr>
    </p:bg>
    <p:spTree>
      <p:nvGrpSpPr>
        <p:cNvPr id="1" name=""/>
        <p:cNvGrpSpPr/>
        <p:nvPr/>
      </p:nvGrpSpPr>
      <p:grpSpPr>
        <a:xfrm>
          <a:off x="0" y="0"/>
          <a:ext cx="0" cy="0"/>
          <a:chOff x="0" y="0"/>
          <a:chExt cx="0" cy="0"/>
        </a:xfrm>
      </p:grpSpPr>
      <p:sp>
        <p:nvSpPr>
          <p:cNvPr id="2" name="Freeform 2"/>
          <p:cNvSpPr/>
          <p:nvPr/>
        </p:nvSpPr>
        <p:spPr>
          <a:xfrm>
            <a:off x="1063925" y="283953"/>
            <a:ext cx="3508075" cy="3508075"/>
          </a:xfrm>
          <a:custGeom>
            <a:avLst/>
            <a:gdLst/>
            <a:ahLst/>
            <a:cxnLst/>
            <a:rect l="l" t="t" r="r" b="b"/>
            <a:pathLst>
              <a:path w="3508075" h="3508075">
                <a:moveTo>
                  <a:pt x="0" y="0"/>
                </a:moveTo>
                <a:lnTo>
                  <a:pt x="3508075" y="0"/>
                </a:lnTo>
                <a:lnTo>
                  <a:pt x="3508075" y="3508075"/>
                </a:lnTo>
                <a:lnTo>
                  <a:pt x="0" y="3508075"/>
                </a:lnTo>
                <a:lnTo>
                  <a:pt x="0" y="0"/>
                </a:lnTo>
                <a:close/>
              </a:path>
            </a:pathLst>
          </a:custGeom>
          <a:blipFill>
            <a:blip r:embed="rId3">
              <a:alphaModFix amt="0"/>
              <a:extLst>
                <a:ext uri="{96DAC541-7B7A-43D3-8B79-37D633B846F1}">
                  <asvg:svgBlip xmlns:asvg="http://schemas.microsoft.com/office/drawing/2016/SVG/main" r:embed="rId4"/>
                </a:ext>
              </a:extLst>
            </a:blip>
            <a:stretch>
              <a:fillRect/>
            </a:stretch>
          </a:blipFill>
        </p:spPr>
        <p:txBody>
          <a:bodyPr/>
          <a:lstStyle/>
          <a:p>
            <a:endParaRPr lang="nl-NL"/>
          </a:p>
        </p:txBody>
      </p:sp>
      <p:sp>
        <p:nvSpPr>
          <p:cNvPr id="3" name="Freeform 3"/>
          <p:cNvSpPr/>
          <p:nvPr/>
        </p:nvSpPr>
        <p:spPr>
          <a:xfrm>
            <a:off x="1028700" y="652297"/>
            <a:ext cx="2786772" cy="2175388"/>
          </a:xfrm>
          <a:custGeom>
            <a:avLst/>
            <a:gdLst/>
            <a:ahLst/>
            <a:cxnLst/>
            <a:rect l="l" t="t" r="r" b="b"/>
            <a:pathLst>
              <a:path w="2786772" h="2175388">
                <a:moveTo>
                  <a:pt x="0" y="0"/>
                </a:moveTo>
                <a:lnTo>
                  <a:pt x="2786772" y="0"/>
                </a:lnTo>
                <a:lnTo>
                  <a:pt x="2786772" y="2175388"/>
                </a:lnTo>
                <a:lnTo>
                  <a:pt x="0" y="2175388"/>
                </a:lnTo>
                <a:lnTo>
                  <a:pt x="0" y="0"/>
                </a:lnTo>
                <a:close/>
              </a:path>
            </a:pathLst>
          </a:custGeom>
          <a:blipFill>
            <a:blip r:embed="rId5"/>
            <a:stretch>
              <a:fillRect/>
            </a:stretch>
          </a:blipFill>
        </p:spPr>
        <p:txBody>
          <a:bodyPr/>
          <a:lstStyle/>
          <a:p>
            <a:endParaRPr lang="nl-NL"/>
          </a:p>
        </p:txBody>
      </p:sp>
      <p:sp>
        <p:nvSpPr>
          <p:cNvPr id="4" name="TextBox 4"/>
          <p:cNvSpPr txBox="1"/>
          <p:nvPr/>
        </p:nvSpPr>
        <p:spPr>
          <a:xfrm>
            <a:off x="4178542" y="705002"/>
            <a:ext cx="16702397" cy="3131953"/>
          </a:xfrm>
          <a:prstGeom prst="rect">
            <a:avLst/>
          </a:prstGeom>
        </p:spPr>
        <p:txBody>
          <a:bodyPr lIns="0" tIns="0" rIns="0" bIns="0" rtlCol="0" anchor="t">
            <a:spAutoFit/>
          </a:bodyPr>
          <a:lstStyle/>
          <a:p>
            <a:pPr algn="l">
              <a:lnSpc>
                <a:spcPts val="6730"/>
              </a:lnSpc>
            </a:pPr>
            <a:r>
              <a:rPr lang="en-US" sz="6730" b="1" spc="-134" dirty="0" err="1">
                <a:solidFill>
                  <a:srgbClr val="FFFFFF"/>
                </a:solidFill>
                <a:latin typeface="Heading Now 71-78 Bold"/>
                <a:ea typeface="Heading Now 71-78 Bold"/>
                <a:cs typeface="Heading Now 71-78 Bold"/>
                <a:sym typeface="Heading Now 71-78 Bold"/>
              </a:rPr>
              <a:t>Hoorbare</a:t>
            </a:r>
            <a:r>
              <a:rPr lang="en-US" sz="6730" b="1" spc="-134" dirty="0">
                <a:solidFill>
                  <a:srgbClr val="FFFFFF"/>
                </a:solidFill>
                <a:latin typeface="Heading Now 71-78 Bold"/>
                <a:ea typeface="Heading Now 71-78 Bold"/>
                <a:cs typeface="Heading Now 71-78 Bold"/>
                <a:sym typeface="Heading Now 71-78 Bold"/>
              </a:rPr>
              <a:t> </a:t>
            </a:r>
            <a:r>
              <a:rPr lang="en-US" sz="6730" b="1" spc="-134" dirty="0" err="1">
                <a:solidFill>
                  <a:srgbClr val="FFFFFF"/>
                </a:solidFill>
                <a:latin typeface="Heading Now 71-78 Bold"/>
                <a:ea typeface="Heading Now 71-78 Bold"/>
                <a:cs typeface="Heading Now 71-78 Bold"/>
                <a:sym typeface="Heading Now 71-78 Bold"/>
              </a:rPr>
              <a:t>veiligheid</a:t>
            </a:r>
            <a:endParaRPr lang="en-US" sz="6730" b="1" spc="-134" dirty="0">
              <a:solidFill>
                <a:srgbClr val="FFFFFF"/>
              </a:solidFill>
              <a:latin typeface="Heading Now 71-78 Bold"/>
              <a:ea typeface="Heading Now 71-78 Bold"/>
              <a:cs typeface="Heading Now 71-78 Bold"/>
              <a:sym typeface="Heading Now 71-78 Bold"/>
            </a:endParaRPr>
          </a:p>
          <a:p>
            <a:pPr algn="l">
              <a:lnSpc>
                <a:spcPts val="8130"/>
              </a:lnSpc>
            </a:pPr>
            <a:endParaRPr lang="en-US" sz="6730" b="1" spc="-134" dirty="0">
              <a:solidFill>
                <a:srgbClr val="FFFFFF"/>
              </a:solidFill>
              <a:latin typeface="Heading Now 71-78 Bold"/>
              <a:ea typeface="Heading Now 71-78 Bold"/>
              <a:cs typeface="Heading Now 71-78 Bold"/>
              <a:sym typeface="Heading Now 71-78 Bold"/>
            </a:endParaRPr>
          </a:p>
          <a:p>
            <a:pPr algn="l">
              <a:lnSpc>
                <a:spcPts val="8130"/>
              </a:lnSpc>
            </a:pPr>
            <a:endParaRPr lang="en-US" sz="6730" b="1" spc="-134" dirty="0">
              <a:solidFill>
                <a:srgbClr val="FFFFFF"/>
              </a:solidFill>
              <a:latin typeface="Heading Now 71-78 Bold"/>
              <a:ea typeface="Heading Now 71-78 Bold"/>
              <a:cs typeface="Heading Now 71-78 Bold"/>
              <a:sym typeface="Heading Now 71-78 Bold"/>
            </a:endParaRPr>
          </a:p>
        </p:txBody>
      </p:sp>
      <p:sp>
        <p:nvSpPr>
          <p:cNvPr id="5" name="TextBox 5"/>
          <p:cNvSpPr txBox="1"/>
          <p:nvPr/>
        </p:nvSpPr>
        <p:spPr>
          <a:xfrm>
            <a:off x="4178542" y="1539966"/>
            <a:ext cx="16319624" cy="958852"/>
          </a:xfrm>
          <a:prstGeom prst="rect">
            <a:avLst/>
          </a:prstGeom>
        </p:spPr>
        <p:txBody>
          <a:bodyPr lIns="0" tIns="0" rIns="0" bIns="0" rtlCol="0" anchor="t">
            <a:spAutoFit/>
          </a:bodyPr>
          <a:lstStyle/>
          <a:p>
            <a:pPr algn="l">
              <a:lnSpc>
                <a:spcPts val="6999"/>
              </a:lnSpc>
            </a:pPr>
            <a:r>
              <a:rPr lang="en-US" sz="4999" b="1">
                <a:solidFill>
                  <a:srgbClr val="FFFFFF"/>
                </a:solidFill>
                <a:latin typeface="Calibri (MS) Bold"/>
                <a:ea typeface="Calibri (MS) Bold"/>
                <a:cs typeface="Calibri (MS) Bold"/>
                <a:sym typeface="Calibri (MS) Bold"/>
              </a:rPr>
              <a:t>Onze ogen kunnen we sluiten, onze oren niet!</a:t>
            </a:r>
          </a:p>
        </p:txBody>
      </p:sp>
      <p:grpSp>
        <p:nvGrpSpPr>
          <p:cNvPr id="6" name="Group 6"/>
          <p:cNvGrpSpPr/>
          <p:nvPr/>
        </p:nvGrpSpPr>
        <p:grpSpPr>
          <a:xfrm>
            <a:off x="4724400" y="3089478"/>
            <a:ext cx="8991600" cy="6425990"/>
            <a:chOff x="-1285724" y="-142875"/>
            <a:chExt cx="11988800" cy="8567986"/>
          </a:xfrm>
        </p:grpSpPr>
        <p:sp>
          <p:nvSpPr>
            <p:cNvPr id="7" name="Freeform 7"/>
            <p:cNvSpPr/>
            <p:nvPr/>
          </p:nvSpPr>
          <p:spPr>
            <a:xfrm>
              <a:off x="1082006" y="1013439"/>
              <a:ext cx="7411672" cy="7411672"/>
            </a:xfrm>
            <a:custGeom>
              <a:avLst/>
              <a:gdLst/>
              <a:ahLst/>
              <a:cxnLst/>
              <a:rect l="l" t="t" r="r" b="b"/>
              <a:pathLst>
                <a:path w="7411672" h="7411672">
                  <a:moveTo>
                    <a:pt x="0" y="0"/>
                  </a:moveTo>
                  <a:lnTo>
                    <a:pt x="7411672" y="0"/>
                  </a:lnTo>
                  <a:lnTo>
                    <a:pt x="7411672" y="7411673"/>
                  </a:lnTo>
                  <a:lnTo>
                    <a:pt x="0" y="74116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8" name="TextBox 8"/>
            <p:cNvSpPr txBox="1"/>
            <p:nvPr/>
          </p:nvSpPr>
          <p:spPr>
            <a:xfrm>
              <a:off x="7684972" y="2173989"/>
              <a:ext cx="3018104" cy="706519"/>
            </a:xfrm>
            <a:prstGeom prst="rect">
              <a:avLst/>
            </a:prstGeom>
          </p:spPr>
          <p:txBody>
            <a:bodyPr wrap="square" lIns="0" tIns="0" rIns="0" bIns="0" rtlCol="0" anchor="t">
              <a:spAutoFit/>
            </a:bodyPr>
            <a:lstStyle/>
            <a:p>
              <a:pPr algn="ctr">
                <a:lnSpc>
                  <a:spcPts val="4413"/>
                </a:lnSpc>
              </a:pPr>
              <a:r>
                <a:rPr lang="en-US" sz="3152" b="1" dirty="0" err="1">
                  <a:solidFill>
                    <a:srgbClr val="FF751F"/>
                  </a:solidFill>
                  <a:latin typeface="Calibri (MS) Bold"/>
                  <a:ea typeface="Calibri (MS) Bold"/>
                  <a:cs typeface="Calibri (MS) Bold"/>
                  <a:sym typeface="Calibri (MS) Bold"/>
                </a:rPr>
                <a:t>Levendig</a:t>
              </a:r>
              <a:endParaRPr lang="en-US" sz="3152" b="1" dirty="0">
                <a:solidFill>
                  <a:srgbClr val="FF751F"/>
                </a:solidFill>
                <a:latin typeface="Calibri (MS) Bold"/>
                <a:ea typeface="Calibri (MS) Bold"/>
                <a:cs typeface="Calibri (MS) Bold"/>
                <a:sym typeface="Calibri (MS) Bold"/>
              </a:endParaRPr>
            </a:p>
          </p:txBody>
        </p:sp>
        <p:sp>
          <p:nvSpPr>
            <p:cNvPr id="9" name="TextBox 9"/>
            <p:cNvSpPr txBox="1"/>
            <p:nvPr/>
          </p:nvSpPr>
          <p:spPr>
            <a:xfrm>
              <a:off x="7466499" y="6078913"/>
              <a:ext cx="2728577" cy="706519"/>
            </a:xfrm>
            <a:prstGeom prst="rect">
              <a:avLst/>
            </a:prstGeom>
          </p:spPr>
          <p:txBody>
            <a:bodyPr wrap="square" lIns="0" tIns="0" rIns="0" bIns="0" rtlCol="0" anchor="t">
              <a:spAutoFit/>
            </a:bodyPr>
            <a:lstStyle/>
            <a:p>
              <a:pPr algn="ctr">
                <a:lnSpc>
                  <a:spcPts val="4413"/>
                </a:lnSpc>
              </a:pPr>
              <a:r>
                <a:rPr lang="en-US" sz="3152" b="1" dirty="0">
                  <a:solidFill>
                    <a:srgbClr val="00BF63"/>
                  </a:solidFill>
                  <a:latin typeface="Calibri (MS) Bold"/>
                  <a:ea typeface="Calibri (MS) Bold"/>
                  <a:cs typeface="Calibri (MS) Bold"/>
                  <a:sym typeface="Calibri (MS) Bold"/>
                </a:rPr>
                <a:t>Kalm</a:t>
              </a:r>
            </a:p>
          </p:txBody>
        </p:sp>
        <p:sp>
          <p:nvSpPr>
            <p:cNvPr id="10" name="TextBox 10"/>
            <p:cNvSpPr txBox="1"/>
            <p:nvPr/>
          </p:nvSpPr>
          <p:spPr>
            <a:xfrm>
              <a:off x="-879323" y="6221271"/>
              <a:ext cx="3234211" cy="721395"/>
            </a:xfrm>
            <a:prstGeom prst="rect">
              <a:avLst/>
            </a:prstGeom>
          </p:spPr>
          <p:txBody>
            <a:bodyPr wrap="square" lIns="0" tIns="0" rIns="0" bIns="0" rtlCol="0" anchor="t">
              <a:spAutoFit/>
            </a:bodyPr>
            <a:lstStyle/>
            <a:p>
              <a:pPr algn="ctr">
                <a:lnSpc>
                  <a:spcPts val="4476"/>
                </a:lnSpc>
              </a:pPr>
              <a:r>
                <a:rPr lang="en-US" sz="3197" b="1" dirty="0">
                  <a:solidFill>
                    <a:srgbClr val="29ABE2"/>
                  </a:solidFill>
                  <a:latin typeface="Calibri (MS) Bold"/>
                  <a:ea typeface="Calibri (MS) Bold"/>
                  <a:cs typeface="Calibri (MS) Bold"/>
                  <a:sym typeface="Calibri (MS) Bold"/>
                </a:rPr>
                <a:t>Saai</a:t>
              </a:r>
            </a:p>
          </p:txBody>
        </p:sp>
        <p:sp>
          <p:nvSpPr>
            <p:cNvPr id="11" name="TextBox 11"/>
            <p:cNvSpPr txBox="1"/>
            <p:nvPr/>
          </p:nvSpPr>
          <p:spPr>
            <a:xfrm>
              <a:off x="-1285724" y="2173997"/>
              <a:ext cx="3444185" cy="706519"/>
            </a:xfrm>
            <a:prstGeom prst="rect">
              <a:avLst/>
            </a:prstGeom>
          </p:spPr>
          <p:txBody>
            <a:bodyPr wrap="square" lIns="0" tIns="0" rIns="0" bIns="0" rtlCol="0" anchor="t">
              <a:spAutoFit/>
            </a:bodyPr>
            <a:lstStyle/>
            <a:p>
              <a:pPr algn="ctr">
                <a:lnSpc>
                  <a:spcPts val="4413"/>
                </a:lnSpc>
              </a:pPr>
              <a:r>
                <a:rPr lang="en-US" sz="3152" b="1" dirty="0" err="1">
                  <a:solidFill>
                    <a:srgbClr val="FF0000"/>
                  </a:solidFill>
                  <a:latin typeface="Calibri (MS) Bold"/>
                  <a:ea typeface="Calibri (MS) Bold"/>
                  <a:cs typeface="Calibri (MS) Bold"/>
                  <a:sym typeface="Calibri (MS) Bold"/>
                </a:rPr>
                <a:t>Chaotisch</a:t>
              </a:r>
              <a:endParaRPr lang="en-US" sz="3152" b="1" dirty="0">
                <a:solidFill>
                  <a:srgbClr val="FF0000"/>
                </a:solidFill>
                <a:latin typeface="Calibri (MS) Bold"/>
                <a:ea typeface="Calibri (MS) Bold"/>
                <a:cs typeface="Calibri (MS) Bold"/>
                <a:sym typeface="Calibri (MS) Bold"/>
              </a:endParaRPr>
            </a:p>
          </p:txBody>
        </p:sp>
        <p:sp>
          <p:nvSpPr>
            <p:cNvPr id="12" name="TextBox 12"/>
            <p:cNvSpPr txBox="1"/>
            <p:nvPr/>
          </p:nvSpPr>
          <p:spPr>
            <a:xfrm>
              <a:off x="1615545" y="3257492"/>
              <a:ext cx="2960817" cy="958802"/>
            </a:xfrm>
            <a:prstGeom prst="rect">
              <a:avLst/>
            </a:prstGeom>
          </p:spPr>
          <p:txBody>
            <a:bodyPr lIns="0" tIns="0" rIns="0" bIns="0" rtlCol="0" anchor="t">
              <a:spAutoFit/>
            </a:bodyPr>
            <a:lstStyle/>
            <a:p>
              <a:pPr algn="ctr">
                <a:lnSpc>
                  <a:spcPts val="5500"/>
                </a:lnSpc>
              </a:pPr>
              <a:r>
                <a:rPr lang="en-US" sz="3929">
                  <a:solidFill>
                    <a:srgbClr val="000000"/>
                  </a:solidFill>
                  <a:latin typeface="Calibri (MS)"/>
                  <a:ea typeface="Calibri (MS)"/>
                  <a:cs typeface="Calibri (MS)"/>
                  <a:sym typeface="Calibri (MS)"/>
                </a:rPr>
                <a:t>Problemen</a:t>
              </a:r>
            </a:p>
          </p:txBody>
        </p:sp>
        <p:sp>
          <p:nvSpPr>
            <p:cNvPr id="13" name="TextBox 13"/>
            <p:cNvSpPr txBox="1"/>
            <p:nvPr/>
          </p:nvSpPr>
          <p:spPr>
            <a:xfrm>
              <a:off x="4818180" y="3257491"/>
              <a:ext cx="2866792" cy="882635"/>
            </a:xfrm>
            <a:prstGeom prst="rect">
              <a:avLst/>
            </a:prstGeom>
          </p:spPr>
          <p:txBody>
            <a:bodyPr wrap="square" lIns="0" tIns="0" rIns="0" bIns="0" rtlCol="0" anchor="t">
              <a:spAutoFit/>
            </a:bodyPr>
            <a:lstStyle/>
            <a:p>
              <a:pPr algn="ctr">
                <a:lnSpc>
                  <a:spcPts val="5500"/>
                </a:lnSpc>
              </a:pPr>
              <a:r>
                <a:rPr lang="en-US" sz="3929" dirty="0" err="1">
                  <a:solidFill>
                    <a:srgbClr val="000000"/>
                  </a:solidFill>
                  <a:latin typeface="Calibri (MS)"/>
                  <a:ea typeface="Calibri (MS)"/>
                  <a:cs typeface="Calibri (MS)"/>
                  <a:sym typeface="Calibri (MS)"/>
                </a:rPr>
                <a:t>Exploratie</a:t>
              </a:r>
              <a:endParaRPr lang="en-US" sz="3929" dirty="0">
                <a:solidFill>
                  <a:srgbClr val="000000"/>
                </a:solidFill>
                <a:latin typeface="Calibri (MS)"/>
                <a:ea typeface="Calibri (MS)"/>
                <a:cs typeface="Calibri (MS)"/>
                <a:sym typeface="Calibri (MS)"/>
              </a:endParaRPr>
            </a:p>
          </p:txBody>
        </p:sp>
        <p:sp>
          <p:nvSpPr>
            <p:cNvPr id="14" name="TextBox 14"/>
            <p:cNvSpPr txBox="1"/>
            <p:nvPr/>
          </p:nvSpPr>
          <p:spPr>
            <a:xfrm>
              <a:off x="4818180" y="4777150"/>
              <a:ext cx="3503468" cy="882635"/>
            </a:xfrm>
            <a:prstGeom prst="rect">
              <a:avLst/>
            </a:prstGeom>
          </p:spPr>
          <p:txBody>
            <a:bodyPr wrap="square" lIns="0" tIns="0" rIns="0" bIns="0" rtlCol="0" anchor="t">
              <a:spAutoFit/>
            </a:bodyPr>
            <a:lstStyle/>
            <a:p>
              <a:pPr algn="ctr">
                <a:lnSpc>
                  <a:spcPts val="5500"/>
                </a:lnSpc>
              </a:pPr>
              <a:r>
                <a:rPr lang="en-US" sz="3929" dirty="0" err="1">
                  <a:solidFill>
                    <a:srgbClr val="000000"/>
                  </a:solidFill>
                  <a:latin typeface="Calibri (MS)"/>
                  <a:ea typeface="Calibri (MS)"/>
                  <a:cs typeface="Calibri (MS)"/>
                  <a:sym typeface="Calibri (MS)"/>
                </a:rPr>
                <a:t>Consolidatie</a:t>
              </a:r>
              <a:endParaRPr lang="en-US" sz="3929" dirty="0">
                <a:solidFill>
                  <a:srgbClr val="000000"/>
                </a:solidFill>
                <a:latin typeface="Calibri (MS)"/>
                <a:ea typeface="Calibri (MS)"/>
                <a:cs typeface="Calibri (MS)"/>
                <a:sym typeface="Calibri (MS)"/>
              </a:endParaRPr>
            </a:p>
          </p:txBody>
        </p:sp>
        <p:sp>
          <p:nvSpPr>
            <p:cNvPr id="15" name="TextBox 15"/>
            <p:cNvSpPr txBox="1"/>
            <p:nvPr/>
          </p:nvSpPr>
          <p:spPr>
            <a:xfrm>
              <a:off x="1435157" y="4777150"/>
              <a:ext cx="2960817" cy="882635"/>
            </a:xfrm>
            <a:prstGeom prst="rect">
              <a:avLst/>
            </a:prstGeom>
          </p:spPr>
          <p:txBody>
            <a:bodyPr wrap="square" lIns="0" tIns="0" rIns="0" bIns="0" rtlCol="0" anchor="t">
              <a:spAutoFit/>
            </a:bodyPr>
            <a:lstStyle/>
            <a:p>
              <a:pPr algn="ctr">
                <a:lnSpc>
                  <a:spcPts val="5500"/>
                </a:lnSpc>
              </a:pPr>
              <a:r>
                <a:rPr lang="en-US" sz="3929" dirty="0" err="1">
                  <a:solidFill>
                    <a:srgbClr val="000000"/>
                  </a:solidFill>
                  <a:latin typeface="Calibri (MS)"/>
                  <a:ea typeface="Calibri (MS)"/>
                  <a:cs typeface="Calibri (MS)"/>
                  <a:sym typeface="Calibri (MS)"/>
                </a:rPr>
                <a:t>Frustratie</a:t>
              </a:r>
              <a:endParaRPr lang="en-US" sz="3929" dirty="0">
                <a:solidFill>
                  <a:srgbClr val="000000"/>
                </a:solidFill>
                <a:latin typeface="Calibri (MS)"/>
                <a:ea typeface="Calibri (MS)"/>
                <a:cs typeface="Calibri (MS)"/>
                <a:sym typeface="Calibri (MS)"/>
              </a:endParaRPr>
            </a:p>
          </p:txBody>
        </p:sp>
        <p:sp>
          <p:nvSpPr>
            <p:cNvPr id="16" name="TextBox 16"/>
            <p:cNvSpPr txBox="1"/>
            <p:nvPr/>
          </p:nvSpPr>
          <p:spPr>
            <a:xfrm>
              <a:off x="1338111" y="-142875"/>
              <a:ext cx="2160055" cy="850147"/>
            </a:xfrm>
            <a:prstGeom prst="rect">
              <a:avLst/>
            </a:prstGeom>
          </p:spPr>
          <p:txBody>
            <a:bodyPr lIns="0" tIns="0" rIns="0" bIns="0" rtlCol="0" anchor="t">
              <a:spAutoFit/>
            </a:bodyPr>
            <a:lstStyle/>
            <a:p>
              <a:pPr algn="ctr">
                <a:lnSpc>
                  <a:spcPts val="5288"/>
                </a:lnSpc>
              </a:pPr>
              <a:r>
                <a:rPr lang="en-US" sz="3777" b="1" dirty="0" err="1">
                  <a:solidFill>
                    <a:srgbClr val="FFFF00"/>
                  </a:solidFill>
                  <a:latin typeface="Calibri (MS) Bold"/>
                  <a:ea typeface="Calibri (MS) Bold"/>
                  <a:cs typeface="Calibri (MS) Bold"/>
                  <a:sym typeface="Calibri (MS) Bold"/>
                </a:rPr>
                <a:t>Onveilig</a:t>
              </a:r>
              <a:endParaRPr lang="en-US" sz="3777" b="1" dirty="0">
                <a:solidFill>
                  <a:srgbClr val="FFFF00"/>
                </a:solidFill>
                <a:latin typeface="Calibri (MS) Bold"/>
                <a:ea typeface="Calibri (MS) Bold"/>
                <a:cs typeface="Calibri (MS) Bold"/>
                <a:sym typeface="Calibri (MS) Bold"/>
              </a:endParaRPr>
            </a:p>
          </p:txBody>
        </p:sp>
        <p:sp>
          <p:nvSpPr>
            <p:cNvPr id="17" name="TextBox 17"/>
            <p:cNvSpPr txBox="1"/>
            <p:nvPr/>
          </p:nvSpPr>
          <p:spPr>
            <a:xfrm>
              <a:off x="6004013" y="-140303"/>
              <a:ext cx="2160055" cy="850147"/>
            </a:xfrm>
            <a:prstGeom prst="rect">
              <a:avLst/>
            </a:prstGeom>
          </p:spPr>
          <p:txBody>
            <a:bodyPr lIns="0" tIns="0" rIns="0" bIns="0" rtlCol="0" anchor="t">
              <a:spAutoFit/>
            </a:bodyPr>
            <a:lstStyle/>
            <a:p>
              <a:pPr algn="r">
                <a:lnSpc>
                  <a:spcPts val="5288"/>
                </a:lnSpc>
              </a:pPr>
              <a:r>
                <a:rPr lang="en-US" sz="3777" b="1" dirty="0">
                  <a:solidFill>
                    <a:srgbClr val="000000"/>
                  </a:solidFill>
                  <a:latin typeface="Calibri (MS) Bold"/>
                  <a:ea typeface="Calibri (MS) Bold"/>
                  <a:cs typeface="Calibri (MS) Bold"/>
                  <a:sym typeface="Calibri (MS) Bold"/>
                </a:rPr>
                <a:t>  </a:t>
              </a:r>
              <a:r>
                <a:rPr lang="en-US" sz="3777" b="1" dirty="0" err="1">
                  <a:solidFill>
                    <a:srgbClr val="FFFF00"/>
                  </a:solidFill>
                  <a:latin typeface="Calibri (MS) Bold"/>
                  <a:ea typeface="Calibri (MS) Bold"/>
                  <a:cs typeface="Calibri (MS) Bold"/>
                  <a:sym typeface="Calibri (MS) Bold"/>
                </a:rPr>
                <a:t>Veilig</a:t>
              </a:r>
              <a:r>
                <a:rPr lang="en-US" sz="3777" b="1" dirty="0">
                  <a:solidFill>
                    <a:srgbClr val="000000"/>
                  </a:solidFill>
                  <a:latin typeface="Calibri (MS) Bold"/>
                  <a:ea typeface="Calibri (MS) Bold"/>
                  <a:cs typeface="Calibri (MS) Bold"/>
                  <a:sym typeface="Calibri (MS) Bold"/>
                </a:rPr>
                <a:t>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4493"/>
        </a:solidFill>
        <a:effectLst/>
      </p:bgPr>
    </p:bg>
    <p:spTree>
      <p:nvGrpSpPr>
        <p:cNvPr id="1" name=""/>
        <p:cNvGrpSpPr/>
        <p:nvPr/>
      </p:nvGrpSpPr>
      <p:grpSpPr>
        <a:xfrm>
          <a:off x="0" y="0"/>
          <a:ext cx="0" cy="0"/>
          <a:chOff x="0" y="0"/>
          <a:chExt cx="0" cy="0"/>
        </a:xfrm>
      </p:grpSpPr>
      <p:sp>
        <p:nvSpPr>
          <p:cNvPr id="2" name="Freeform 2"/>
          <p:cNvSpPr/>
          <p:nvPr/>
        </p:nvSpPr>
        <p:spPr>
          <a:xfrm>
            <a:off x="1063925" y="283953"/>
            <a:ext cx="3508075" cy="3508075"/>
          </a:xfrm>
          <a:custGeom>
            <a:avLst/>
            <a:gdLst/>
            <a:ahLst/>
            <a:cxnLst/>
            <a:rect l="l" t="t" r="r" b="b"/>
            <a:pathLst>
              <a:path w="3508075" h="3508075">
                <a:moveTo>
                  <a:pt x="0" y="0"/>
                </a:moveTo>
                <a:lnTo>
                  <a:pt x="3508075" y="0"/>
                </a:lnTo>
                <a:lnTo>
                  <a:pt x="3508075" y="3508075"/>
                </a:lnTo>
                <a:lnTo>
                  <a:pt x="0" y="3508075"/>
                </a:lnTo>
                <a:lnTo>
                  <a:pt x="0" y="0"/>
                </a:lnTo>
                <a:close/>
              </a:path>
            </a:pathLst>
          </a:custGeom>
          <a:blipFill>
            <a:blip r:embed="rId3">
              <a:alphaModFix amt="0"/>
              <a:extLst>
                <a:ext uri="{96DAC541-7B7A-43D3-8B79-37D633B846F1}">
                  <asvg:svgBlip xmlns:asvg="http://schemas.microsoft.com/office/drawing/2016/SVG/main" r:embed="rId4"/>
                </a:ext>
              </a:extLst>
            </a:blip>
            <a:stretch>
              <a:fillRect/>
            </a:stretch>
          </a:blipFill>
        </p:spPr>
        <p:txBody>
          <a:bodyPr/>
          <a:lstStyle/>
          <a:p>
            <a:endParaRPr lang="nl-NL"/>
          </a:p>
        </p:txBody>
      </p:sp>
      <p:sp>
        <p:nvSpPr>
          <p:cNvPr id="3" name="TextBox 3"/>
          <p:cNvSpPr txBox="1"/>
          <p:nvPr/>
        </p:nvSpPr>
        <p:spPr>
          <a:xfrm>
            <a:off x="4141748" y="463451"/>
            <a:ext cx="16702397" cy="2364235"/>
          </a:xfrm>
          <a:prstGeom prst="rect">
            <a:avLst/>
          </a:prstGeom>
        </p:spPr>
        <p:txBody>
          <a:bodyPr lIns="0" tIns="0" rIns="0" bIns="0" rtlCol="0" anchor="t">
            <a:spAutoFit/>
          </a:bodyPr>
          <a:lstStyle/>
          <a:p>
            <a:pPr algn="l">
              <a:lnSpc>
                <a:spcPts val="8330"/>
              </a:lnSpc>
            </a:pPr>
            <a:r>
              <a:rPr lang="en-US" sz="8330" b="1" spc="-166">
                <a:solidFill>
                  <a:srgbClr val="FFFFFF"/>
                </a:solidFill>
                <a:latin typeface="Heading Now 71-78 Bold"/>
                <a:ea typeface="Heading Now 71-78 Bold"/>
                <a:cs typeface="Heading Now 71-78 Bold"/>
                <a:sym typeface="Heading Now 71-78 Bold"/>
              </a:rPr>
              <a:t>MoSART+ interventie</a:t>
            </a:r>
          </a:p>
          <a:p>
            <a:pPr algn="l">
              <a:lnSpc>
                <a:spcPts val="8330"/>
              </a:lnSpc>
            </a:pPr>
            <a:endParaRPr lang="en-US" sz="8330" b="1" spc="-166">
              <a:solidFill>
                <a:srgbClr val="FFFFFF"/>
              </a:solidFill>
              <a:latin typeface="Heading Now 71-78 Bold"/>
              <a:ea typeface="Heading Now 71-78 Bold"/>
              <a:cs typeface="Heading Now 71-78 Bold"/>
              <a:sym typeface="Heading Now 71-78 Bold"/>
            </a:endParaRPr>
          </a:p>
        </p:txBody>
      </p:sp>
      <p:sp>
        <p:nvSpPr>
          <p:cNvPr id="4" name="TextBox 4"/>
          <p:cNvSpPr txBox="1"/>
          <p:nvPr/>
        </p:nvSpPr>
        <p:spPr>
          <a:xfrm>
            <a:off x="1179025" y="3611053"/>
            <a:ext cx="16080275" cy="2412366"/>
          </a:xfrm>
          <a:prstGeom prst="rect">
            <a:avLst/>
          </a:prstGeom>
        </p:spPr>
        <p:txBody>
          <a:bodyPr lIns="0" tIns="0" rIns="0" bIns="0" rtlCol="0" anchor="t">
            <a:spAutoFit/>
          </a:bodyPr>
          <a:lstStyle/>
          <a:p>
            <a:pPr algn="l">
              <a:lnSpc>
                <a:spcPts val="6159"/>
              </a:lnSpc>
            </a:pPr>
            <a:r>
              <a:rPr lang="en-US" sz="4399" b="1">
                <a:solidFill>
                  <a:srgbClr val="FFFFFF"/>
                </a:solidFill>
                <a:latin typeface="Calibri (MS) Bold"/>
                <a:ea typeface="Calibri (MS) Bold"/>
                <a:cs typeface="Calibri (MS) Bold"/>
                <a:sym typeface="Calibri (MS) Bold"/>
              </a:rPr>
              <a:t>Mobile Soundscape Appraisal Recording Technology </a:t>
            </a:r>
          </a:p>
          <a:p>
            <a:pPr algn="l">
              <a:lnSpc>
                <a:spcPts val="6159"/>
              </a:lnSpc>
            </a:pPr>
            <a:endParaRPr lang="en-US" sz="4399" b="1">
              <a:solidFill>
                <a:srgbClr val="FFFFFF"/>
              </a:solidFill>
              <a:latin typeface="Calibri (MS) Bold"/>
              <a:ea typeface="Calibri (MS) Bold"/>
              <a:cs typeface="Calibri (MS) Bold"/>
              <a:sym typeface="Calibri (MS) Bold"/>
            </a:endParaRPr>
          </a:p>
          <a:p>
            <a:pPr algn="l">
              <a:lnSpc>
                <a:spcPts val="6159"/>
              </a:lnSpc>
            </a:pPr>
            <a:endParaRPr lang="en-US" sz="4399" b="1">
              <a:solidFill>
                <a:srgbClr val="FFFFFF"/>
              </a:solidFill>
              <a:latin typeface="Calibri (MS) Bold"/>
              <a:ea typeface="Calibri (MS) Bold"/>
              <a:cs typeface="Calibri (MS) Bold"/>
              <a:sym typeface="Calibri (MS) Bold"/>
            </a:endParaRPr>
          </a:p>
        </p:txBody>
      </p:sp>
      <p:sp>
        <p:nvSpPr>
          <p:cNvPr id="5" name="Freeform 5"/>
          <p:cNvSpPr/>
          <p:nvPr/>
        </p:nvSpPr>
        <p:spPr>
          <a:xfrm>
            <a:off x="1028700" y="652297"/>
            <a:ext cx="2786772" cy="2175388"/>
          </a:xfrm>
          <a:custGeom>
            <a:avLst/>
            <a:gdLst/>
            <a:ahLst/>
            <a:cxnLst/>
            <a:rect l="l" t="t" r="r" b="b"/>
            <a:pathLst>
              <a:path w="2786772" h="2175388">
                <a:moveTo>
                  <a:pt x="0" y="0"/>
                </a:moveTo>
                <a:lnTo>
                  <a:pt x="2786772" y="0"/>
                </a:lnTo>
                <a:lnTo>
                  <a:pt x="2786772" y="2175388"/>
                </a:lnTo>
                <a:lnTo>
                  <a:pt x="0" y="2175388"/>
                </a:lnTo>
                <a:lnTo>
                  <a:pt x="0" y="0"/>
                </a:lnTo>
                <a:close/>
              </a:path>
            </a:pathLst>
          </a:custGeom>
          <a:blipFill>
            <a:blip r:embed="rId5"/>
            <a:stretch>
              <a:fillRect/>
            </a:stretch>
          </a:blipFill>
        </p:spPr>
        <p:txBody>
          <a:bodyPr/>
          <a:lstStyle/>
          <a:p>
            <a:endParaRPr lang="nl-NL"/>
          </a:p>
        </p:txBody>
      </p:sp>
      <p:sp>
        <p:nvSpPr>
          <p:cNvPr id="6" name="TextBox 6"/>
          <p:cNvSpPr txBox="1"/>
          <p:nvPr/>
        </p:nvSpPr>
        <p:spPr>
          <a:xfrm>
            <a:off x="1179025" y="4745799"/>
            <a:ext cx="10440120" cy="6829177"/>
          </a:xfrm>
          <a:prstGeom prst="rect">
            <a:avLst/>
          </a:prstGeom>
        </p:spPr>
        <p:txBody>
          <a:bodyPr lIns="0" tIns="0" rIns="0" bIns="0" rtlCol="0" anchor="t">
            <a:spAutoFit/>
          </a:bodyPr>
          <a:lstStyle/>
          <a:p>
            <a:pPr algn="l">
              <a:lnSpc>
                <a:spcPts val="5599"/>
              </a:lnSpc>
            </a:pPr>
            <a:r>
              <a:rPr lang="en-US" sz="3999" b="1" dirty="0">
                <a:solidFill>
                  <a:srgbClr val="FFFFFF"/>
                </a:solidFill>
                <a:latin typeface="Calibri (MS) Bold"/>
                <a:ea typeface="Calibri (MS) Bold"/>
                <a:cs typeface="Calibri (MS) Bold"/>
                <a:sym typeface="Calibri (MS) Bold"/>
              </a:rPr>
              <a:t>Doel </a:t>
            </a:r>
            <a:r>
              <a:rPr lang="en-US" sz="3999" b="1" dirty="0" err="1">
                <a:solidFill>
                  <a:srgbClr val="FFFFFF"/>
                </a:solidFill>
                <a:latin typeface="Calibri (MS) Bold"/>
                <a:ea typeface="Calibri (MS) Bold"/>
                <a:cs typeface="Calibri (MS) Bold"/>
                <a:sym typeface="Calibri (MS) Bold"/>
              </a:rPr>
              <a:t>MoSART</a:t>
            </a:r>
            <a:r>
              <a:rPr lang="en-US" sz="3999" b="1" dirty="0">
                <a:solidFill>
                  <a:srgbClr val="FFFFFF"/>
                </a:solidFill>
                <a:latin typeface="Calibri (MS) Bold"/>
                <a:ea typeface="Calibri (MS) Bold"/>
                <a:cs typeface="Calibri (MS) Bold"/>
                <a:sym typeface="Calibri (MS) Bold"/>
              </a:rPr>
              <a:t>+ </a:t>
            </a:r>
            <a:r>
              <a:rPr lang="en-US" sz="3999" b="1" dirty="0" err="1">
                <a:solidFill>
                  <a:srgbClr val="FFFFFF"/>
                </a:solidFill>
                <a:latin typeface="Calibri (MS) Bold"/>
                <a:ea typeface="Calibri (MS) Bold"/>
                <a:cs typeface="Calibri (MS) Bold"/>
                <a:sym typeface="Calibri (MS) Bold"/>
              </a:rPr>
              <a:t>interventie</a:t>
            </a:r>
            <a:r>
              <a:rPr lang="en-US" sz="3999" b="1" dirty="0">
                <a:solidFill>
                  <a:srgbClr val="FFFFFF"/>
                </a:solidFill>
                <a:latin typeface="Calibri (MS) Bold"/>
                <a:ea typeface="Calibri (MS) Bold"/>
                <a:cs typeface="Calibri (MS) Bold"/>
                <a:sym typeface="Calibri (MS) Bold"/>
              </a:rPr>
              <a:t>:</a:t>
            </a:r>
          </a:p>
          <a:p>
            <a:pPr marL="863591" lvl="1" indent="-431796" algn="l">
              <a:buFont typeface="Arial"/>
              <a:buChar char="•"/>
            </a:pPr>
            <a:r>
              <a:rPr lang="en-US" sz="3999" dirty="0" err="1">
                <a:solidFill>
                  <a:srgbClr val="FFFFFF"/>
                </a:solidFill>
                <a:latin typeface="Calibri (MS)"/>
                <a:ea typeface="Calibri (MS)"/>
                <a:cs typeface="Calibri (MS)"/>
                <a:sym typeface="Calibri (MS)"/>
              </a:rPr>
              <a:t>Bewustzijn</a:t>
            </a:r>
            <a:r>
              <a:rPr lang="en-US" sz="3999" dirty="0">
                <a:solidFill>
                  <a:srgbClr val="FFFFFF"/>
                </a:solidFill>
                <a:latin typeface="Calibri (MS)"/>
                <a:ea typeface="Calibri (MS)"/>
                <a:cs typeface="Calibri (MS)"/>
                <a:sym typeface="Calibri (MS)"/>
              </a:rPr>
              <a:t> </a:t>
            </a:r>
            <a:r>
              <a:rPr lang="en-US" sz="3999" dirty="0" err="1">
                <a:solidFill>
                  <a:srgbClr val="FFFFFF"/>
                </a:solidFill>
                <a:latin typeface="Calibri (MS)"/>
                <a:ea typeface="Calibri (MS)"/>
                <a:cs typeface="Calibri (MS)"/>
                <a:sym typeface="Calibri (MS)"/>
              </a:rPr>
              <a:t>creëren</a:t>
            </a:r>
            <a:r>
              <a:rPr lang="en-US" sz="3999" dirty="0">
                <a:solidFill>
                  <a:srgbClr val="FFFFFF"/>
                </a:solidFill>
                <a:latin typeface="Calibri (MS)"/>
                <a:ea typeface="Calibri (MS)"/>
                <a:cs typeface="Calibri (MS)"/>
                <a:sym typeface="Calibri (MS)"/>
              </a:rPr>
              <a:t> over </a:t>
            </a:r>
            <a:r>
              <a:rPr lang="en-US" sz="3999" dirty="0" err="1">
                <a:solidFill>
                  <a:srgbClr val="FFFFFF"/>
                </a:solidFill>
                <a:latin typeface="Calibri (MS)"/>
                <a:ea typeface="Calibri (MS)"/>
                <a:cs typeface="Calibri (MS)"/>
                <a:sym typeface="Calibri (MS)"/>
              </a:rPr>
              <a:t>geluid</a:t>
            </a:r>
            <a:endParaRPr lang="en-US" sz="3999" dirty="0">
              <a:solidFill>
                <a:srgbClr val="FFFFFF"/>
              </a:solidFill>
              <a:latin typeface="Calibri (MS)"/>
              <a:ea typeface="Calibri (MS)"/>
              <a:cs typeface="Calibri (MS)"/>
              <a:sym typeface="Calibri (MS)"/>
            </a:endParaRPr>
          </a:p>
          <a:p>
            <a:pPr marL="863591" lvl="1" indent="-431796" algn="l">
              <a:buFont typeface="Arial"/>
              <a:buChar char="•"/>
            </a:pPr>
            <a:r>
              <a:rPr lang="en-US" sz="3999" dirty="0">
                <a:solidFill>
                  <a:srgbClr val="FFFFFF"/>
                </a:solidFill>
                <a:latin typeface="Calibri (MS)"/>
                <a:ea typeface="Calibri (MS)"/>
                <a:cs typeface="Calibri (MS)"/>
                <a:sym typeface="Calibri (MS)"/>
              </a:rPr>
              <a:t>Samen micro-</a:t>
            </a:r>
            <a:r>
              <a:rPr lang="en-US" sz="3999" dirty="0" err="1">
                <a:solidFill>
                  <a:srgbClr val="FFFFFF"/>
                </a:solidFill>
                <a:latin typeface="Calibri (MS)"/>
                <a:ea typeface="Calibri (MS)"/>
                <a:cs typeface="Calibri (MS)"/>
                <a:sym typeface="Calibri (MS)"/>
              </a:rPr>
              <a:t>interventies</a:t>
            </a:r>
            <a:r>
              <a:rPr lang="en-US" sz="3999" dirty="0">
                <a:solidFill>
                  <a:srgbClr val="FFFFFF"/>
                </a:solidFill>
                <a:latin typeface="Calibri (MS)"/>
                <a:ea typeface="Calibri (MS)"/>
                <a:cs typeface="Calibri (MS)"/>
                <a:sym typeface="Calibri (MS)"/>
              </a:rPr>
              <a:t> </a:t>
            </a:r>
            <a:r>
              <a:rPr lang="en-US" sz="3999" dirty="0" err="1">
                <a:solidFill>
                  <a:srgbClr val="FFFFFF"/>
                </a:solidFill>
                <a:latin typeface="Calibri (MS)"/>
                <a:ea typeface="Calibri (MS)"/>
                <a:cs typeface="Calibri (MS)"/>
                <a:sym typeface="Calibri (MS)"/>
              </a:rPr>
              <a:t>bedenken</a:t>
            </a:r>
            <a:r>
              <a:rPr lang="en-US" sz="3999" dirty="0">
                <a:solidFill>
                  <a:srgbClr val="FFFFFF"/>
                </a:solidFill>
                <a:latin typeface="Calibri (MS)"/>
                <a:ea typeface="Calibri (MS)"/>
                <a:cs typeface="Calibri (MS)"/>
                <a:sym typeface="Calibri (MS)"/>
              </a:rPr>
              <a:t> en </a:t>
            </a:r>
            <a:r>
              <a:rPr lang="en-US" sz="3999" dirty="0" err="1">
                <a:solidFill>
                  <a:srgbClr val="FFFFFF"/>
                </a:solidFill>
                <a:latin typeface="Calibri (MS)"/>
                <a:ea typeface="Calibri (MS)"/>
                <a:cs typeface="Calibri (MS)"/>
                <a:sym typeface="Calibri (MS)"/>
              </a:rPr>
              <a:t>uitvoeren</a:t>
            </a:r>
            <a:endParaRPr lang="en-US" sz="3999" dirty="0">
              <a:solidFill>
                <a:srgbClr val="FFFFFF"/>
              </a:solidFill>
              <a:latin typeface="Calibri (MS)"/>
              <a:ea typeface="Calibri (MS)"/>
              <a:cs typeface="Calibri (MS)"/>
              <a:sym typeface="Calibri (MS)"/>
            </a:endParaRPr>
          </a:p>
          <a:p>
            <a:pPr algn="l">
              <a:lnSpc>
                <a:spcPts val="5599"/>
              </a:lnSpc>
            </a:pPr>
            <a:r>
              <a:rPr lang="en-US" sz="3999" b="1" dirty="0">
                <a:solidFill>
                  <a:srgbClr val="FFFFFF"/>
                </a:solidFill>
                <a:latin typeface="Calibri (MS) Bold"/>
                <a:ea typeface="Calibri (MS) Bold"/>
                <a:cs typeface="Calibri (MS) Bold"/>
                <a:sym typeface="Calibri (MS) Bold"/>
              </a:rPr>
              <a:t>Focus op het </a:t>
            </a:r>
            <a:r>
              <a:rPr lang="en-US" sz="3999" b="1" dirty="0" err="1">
                <a:solidFill>
                  <a:srgbClr val="FFFFFF"/>
                </a:solidFill>
                <a:latin typeface="Calibri (MS) Bold"/>
                <a:ea typeface="Calibri (MS) Bold"/>
                <a:cs typeface="Calibri (MS) Bold"/>
                <a:sym typeface="Calibri (MS) Bold"/>
              </a:rPr>
              <a:t>zorgteam</a:t>
            </a:r>
            <a:endParaRPr lang="en-US" sz="3999" b="1" dirty="0">
              <a:solidFill>
                <a:srgbClr val="FFFFFF"/>
              </a:solidFill>
              <a:latin typeface="Calibri (MS) Bold"/>
              <a:ea typeface="Calibri (MS) Bold"/>
              <a:cs typeface="Calibri (MS) Bold"/>
              <a:sym typeface="Calibri (MS) Bold"/>
            </a:endParaRPr>
          </a:p>
          <a:p>
            <a:pPr algn="l">
              <a:lnSpc>
                <a:spcPts val="5599"/>
              </a:lnSpc>
            </a:pPr>
            <a:endParaRPr lang="en-US" sz="3999" b="1" dirty="0">
              <a:solidFill>
                <a:srgbClr val="FFFFFF"/>
              </a:solidFill>
              <a:latin typeface="Calibri (MS) Bold"/>
              <a:ea typeface="Calibri (MS) Bold"/>
              <a:cs typeface="Calibri (MS) Bold"/>
              <a:sym typeface="Calibri (MS) Bold"/>
            </a:endParaRPr>
          </a:p>
          <a:p>
            <a:pPr algn="l">
              <a:lnSpc>
                <a:spcPts val="5599"/>
              </a:lnSpc>
            </a:pPr>
            <a:endParaRPr lang="en-US" sz="3999" b="1" dirty="0">
              <a:solidFill>
                <a:srgbClr val="FFFFFF"/>
              </a:solidFill>
              <a:latin typeface="Calibri (MS) Bold"/>
              <a:ea typeface="Calibri (MS) Bold"/>
              <a:cs typeface="Calibri (MS) Bold"/>
              <a:sym typeface="Calibri (MS) Bold"/>
            </a:endParaRPr>
          </a:p>
          <a:p>
            <a:pPr algn="l">
              <a:lnSpc>
                <a:spcPts val="5599"/>
              </a:lnSpc>
            </a:pPr>
            <a:endParaRPr lang="en-US" sz="3999" b="1" dirty="0">
              <a:solidFill>
                <a:srgbClr val="FFFFFF"/>
              </a:solidFill>
              <a:latin typeface="Calibri (MS) Bold"/>
              <a:ea typeface="Calibri (MS) Bold"/>
              <a:cs typeface="Calibri (MS) Bold"/>
              <a:sym typeface="Calibri (MS) Bold"/>
            </a:endParaRPr>
          </a:p>
          <a:p>
            <a:pPr algn="l">
              <a:lnSpc>
                <a:spcPts val="5599"/>
              </a:lnSpc>
            </a:pPr>
            <a:endParaRPr lang="en-US" sz="3999" b="1" dirty="0">
              <a:solidFill>
                <a:srgbClr val="FFFFFF"/>
              </a:solidFill>
              <a:latin typeface="Calibri (MS) Bold"/>
              <a:ea typeface="Calibri (MS) Bold"/>
              <a:cs typeface="Calibri (MS) Bold"/>
              <a:sym typeface="Calibri (MS) Bold"/>
            </a:endParaRPr>
          </a:p>
          <a:p>
            <a:pPr algn="l">
              <a:lnSpc>
                <a:spcPts val="5599"/>
              </a:lnSpc>
            </a:pPr>
            <a:endParaRPr lang="en-US" sz="3999" b="1" dirty="0">
              <a:solidFill>
                <a:srgbClr val="FFFFFF"/>
              </a:solidFill>
              <a:latin typeface="Calibri (MS) Bold"/>
              <a:ea typeface="Calibri (MS) Bold"/>
              <a:cs typeface="Calibri (MS) Bold"/>
              <a:sym typeface="Calibri (M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493"/>
        </a:solidFill>
        <a:effectLst/>
      </p:bgPr>
    </p:bg>
    <p:spTree>
      <p:nvGrpSpPr>
        <p:cNvPr id="1" name=""/>
        <p:cNvGrpSpPr/>
        <p:nvPr/>
      </p:nvGrpSpPr>
      <p:grpSpPr>
        <a:xfrm>
          <a:off x="0" y="0"/>
          <a:ext cx="0" cy="0"/>
          <a:chOff x="0" y="0"/>
          <a:chExt cx="0" cy="0"/>
        </a:xfrm>
      </p:grpSpPr>
      <p:sp>
        <p:nvSpPr>
          <p:cNvPr id="2" name="Freeform 2"/>
          <p:cNvSpPr/>
          <p:nvPr/>
        </p:nvSpPr>
        <p:spPr>
          <a:xfrm>
            <a:off x="1063925" y="283953"/>
            <a:ext cx="3508075" cy="3508075"/>
          </a:xfrm>
          <a:custGeom>
            <a:avLst/>
            <a:gdLst/>
            <a:ahLst/>
            <a:cxnLst/>
            <a:rect l="l" t="t" r="r" b="b"/>
            <a:pathLst>
              <a:path w="3508075" h="3508075">
                <a:moveTo>
                  <a:pt x="0" y="0"/>
                </a:moveTo>
                <a:lnTo>
                  <a:pt x="3508075" y="0"/>
                </a:lnTo>
                <a:lnTo>
                  <a:pt x="3508075" y="3508075"/>
                </a:lnTo>
                <a:lnTo>
                  <a:pt x="0" y="3508075"/>
                </a:lnTo>
                <a:lnTo>
                  <a:pt x="0" y="0"/>
                </a:lnTo>
                <a:close/>
              </a:path>
            </a:pathLst>
          </a:custGeom>
          <a:blipFill>
            <a:blip r:embed="rId3">
              <a:alphaModFix amt="0"/>
              <a:extLst>
                <a:ext uri="{96DAC541-7B7A-43D3-8B79-37D633B846F1}">
                  <asvg:svgBlip xmlns:asvg="http://schemas.microsoft.com/office/drawing/2016/SVG/main" r:embed="rId4"/>
                </a:ext>
              </a:extLst>
            </a:blip>
            <a:stretch>
              <a:fillRect/>
            </a:stretch>
          </a:blipFill>
        </p:spPr>
        <p:txBody>
          <a:bodyPr/>
          <a:lstStyle/>
          <a:p>
            <a:endParaRPr lang="nl-NL"/>
          </a:p>
        </p:txBody>
      </p:sp>
      <p:sp>
        <p:nvSpPr>
          <p:cNvPr id="3" name="Freeform 3"/>
          <p:cNvSpPr/>
          <p:nvPr/>
        </p:nvSpPr>
        <p:spPr>
          <a:xfrm>
            <a:off x="1028700" y="652297"/>
            <a:ext cx="2786772" cy="2175388"/>
          </a:xfrm>
          <a:custGeom>
            <a:avLst/>
            <a:gdLst/>
            <a:ahLst/>
            <a:cxnLst/>
            <a:rect l="l" t="t" r="r" b="b"/>
            <a:pathLst>
              <a:path w="2786772" h="2175388">
                <a:moveTo>
                  <a:pt x="0" y="0"/>
                </a:moveTo>
                <a:lnTo>
                  <a:pt x="2786772" y="0"/>
                </a:lnTo>
                <a:lnTo>
                  <a:pt x="2786772" y="2175388"/>
                </a:lnTo>
                <a:lnTo>
                  <a:pt x="0" y="2175388"/>
                </a:lnTo>
                <a:lnTo>
                  <a:pt x="0" y="0"/>
                </a:lnTo>
                <a:close/>
              </a:path>
            </a:pathLst>
          </a:custGeom>
          <a:blipFill>
            <a:blip r:embed="rId5"/>
            <a:stretch>
              <a:fillRect/>
            </a:stretch>
          </a:blipFill>
        </p:spPr>
        <p:txBody>
          <a:bodyPr/>
          <a:lstStyle/>
          <a:p>
            <a:endParaRPr lang="nl-NL"/>
          </a:p>
        </p:txBody>
      </p:sp>
      <p:sp>
        <p:nvSpPr>
          <p:cNvPr id="4" name="Freeform 4"/>
          <p:cNvSpPr/>
          <p:nvPr/>
        </p:nvSpPr>
        <p:spPr>
          <a:xfrm>
            <a:off x="4572000" y="2037991"/>
            <a:ext cx="8566991" cy="8095807"/>
          </a:xfrm>
          <a:custGeom>
            <a:avLst/>
            <a:gdLst/>
            <a:ahLst/>
            <a:cxnLst/>
            <a:rect l="l" t="t" r="r" b="b"/>
            <a:pathLst>
              <a:path w="8566991" h="8095807">
                <a:moveTo>
                  <a:pt x="0" y="0"/>
                </a:moveTo>
                <a:lnTo>
                  <a:pt x="8566991" y="0"/>
                </a:lnTo>
                <a:lnTo>
                  <a:pt x="8566991" y="8095806"/>
                </a:lnTo>
                <a:lnTo>
                  <a:pt x="0" y="80958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5" name="Freeform 5"/>
          <p:cNvSpPr/>
          <p:nvPr/>
        </p:nvSpPr>
        <p:spPr>
          <a:xfrm>
            <a:off x="8202623" y="7345607"/>
            <a:ext cx="2941393" cy="2941393"/>
          </a:xfrm>
          <a:custGeom>
            <a:avLst/>
            <a:gdLst/>
            <a:ahLst/>
            <a:cxnLst/>
            <a:rect l="l" t="t" r="r" b="b"/>
            <a:pathLst>
              <a:path w="2941393" h="2941393">
                <a:moveTo>
                  <a:pt x="0" y="0"/>
                </a:moveTo>
                <a:lnTo>
                  <a:pt x="2941392" y="0"/>
                </a:lnTo>
                <a:lnTo>
                  <a:pt x="2941392" y="2941393"/>
                </a:lnTo>
                <a:lnTo>
                  <a:pt x="0" y="29413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l-NL"/>
          </a:p>
        </p:txBody>
      </p:sp>
      <p:sp>
        <p:nvSpPr>
          <p:cNvPr id="6" name="TextBox 6"/>
          <p:cNvSpPr txBox="1"/>
          <p:nvPr/>
        </p:nvSpPr>
        <p:spPr>
          <a:xfrm>
            <a:off x="4141748" y="463451"/>
            <a:ext cx="16702397" cy="2364235"/>
          </a:xfrm>
          <a:prstGeom prst="rect">
            <a:avLst/>
          </a:prstGeom>
        </p:spPr>
        <p:txBody>
          <a:bodyPr lIns="0" tIns="0" rIns="0" bIns="0" rtlCol="0" anchor="t">
            <a:spAutoFit/>
          </a:bodyPr>
          <a:lstStyle/>
          <a:p>
            <a:pPr algn="l">
              <a:lnSpc>
                <a:spcPts val="8330"/>
              </a:lnSpc>
            </a:pPr>
            <a:r>
              <a:rPr lang="en-US" sz="8330" b="1" spc="-166">
                <a:solidFill>
                  <a:srgbClr val="FFFFFF"/>
                </a:solidFill>
                <a:latin typeface="Heading Now 71-78 Bold"/>
                <a:ea typeface="Heading Now 71-78 Bold"/>
                <a:cs typeface="Heading Now 71-78 Bold"/>
                <a:sym typeface="Heading Now 71-78 Bold"/>
              </a:rPr>
              <a:t>MoSART+ interventie</a:t>
            </a:r>
          </a:p>
          <a:p>
            <a:pPr algn="l">
              <a:lnSpc>
                <a:spcPts val="8330"/>
              </a:lnSpc>
            </a:pPr>
            <a:endParaRPr lang="en-US" sz="8330" b="1" spc="-166">
              <a:solidFill>
                <a:srgbClr val="FFFFFF"/>
              </a:solidFill>
              <a:latin typeface="Heading Now 71-78 Bold"/>
              <a:ea typeface="Heading Now 71-78 Bold"/>
              <a:cs typeface="Heading Now 71-78 Bold"/>
              <a:sym typeface="Heading Now 71-78 Bold"/>
            </a:endParaRPr>
          </a:p>
        </p:txBody>
      </p:sp>
      <p:sp>
        <p:nvSpPr>
          <p:cNvPr id="7" name="TextBox 7"/>
          <p:cNvSpPr txBox="1"/>
          <p:nvPr/>
        </p:nvSpPr>
        <p:spPr>
          <a:xfrm>
            <a:off x="5615915" y="2509963"/>
            <a:ext cx="2639461" cy="775335"/>
          </a:xfrm>
          <a:prstGeom prst="rect">
            <a:avLst/>
          </a:prstGeom>
        </p:spPr>
        <p:txBody>
          <a:bodyPr lIns="0" tIns="0" rIns="0" bIns="0" rtlCol="0" anchor="t">
            <a:spAutoFit/>
          </a:bodyPr>
          <a:lstStyle/>
          <a:p>
            <a:pPr algn="l">
              <a:lnSpc>
                <a:spcPts val="2940"/>
              </a:lnSpc>
              <a:spcBef>
                <a:spcPct val="0"/>
              </a:spcBef>
            </a:pPr>
            <a:r>
              <a:rPr lang="en-US" sz="2100" b="1">
                <a:solidFill>
                  <a:srgbClr val="1D378D"/>
                </a:solidFill>
                <a:latin typeface="Calibri (MS) Bold"/>
                <a:ea typeface="Calibri (MS) Bold"/>
                <a:cs typeface="Calibri (MS) Bold"/>
                <a:sym typeface="Calibri (MS) Bold"/>
              </a:rPr>
              <a:t>Training van ambassadeurs</a:t>
            </a:r>
          </a:p>
        </p:txBody>
      </p:sp>
      <p:sp>
        <p:nvSpPr>
          <p:cNvPr id="8" name="TextBox 8"/>
          <p:cNvSpPr txBox="1"/>
          <p:nvPr/>
        </p:nvSpPr>
        <p:spPr>
          <a:xfrm>
            <a:off x="8449737" y="2509963"/>
            <a:ext cx="1777567" cy="1146810"/>
          </a:xfrm>
          <a:prstGeom prst="rect">
            <a:avLst/>
          </a:prstGeom>
        </p:spPr>
        <p:txBody>
          <a:bodyPr lIns="0" tIns="0" rIns="0" bIns="0" rtlCol="0" anchor="t">
            <a:spAutoFit/>
          </a:bodyPr>
          <a:lstStyle/>
          <a:p>
            <a:pPr algn="l">
              <a:lnSpc>
                <a:spcPts val="2940"/>
              </a:lnSpc>
              <a:spcBef>
                <a:spcPct val="0"/>
              </a:spcBef>
            </a:pPr>
            <a:r>
              <a:rPr lang="en-US" sz="2100" b="1">
                <a:solidFill>
                  <a:srgbClr val="1D378D"/>
                </a:solidFill>
                <a:latin typeface="Calibri (MS) Bold"/>
                <a:ea typeface="Calibri (MS) Bold"/>
                <a:cs typeface="Calibri (MS) Bold"/>
                <a:sym typeface="Calibri (MS) Bold"/>
              </a:rPr>
              <a:t>Startbijeen-</a:t>
            </a:r>
          </a:p>
          <a:p>
            <a:pPr algn="l">
              <a:lnSpc>
                <a:spcPts val="2940"/>
              </a:lnSpc>
              <a:spcBef>
                <a:spcPct val="0"/>
              </a:spcBef>
            </a:pPr>
            <a:r>
              <a:rPr lang="en-US" sz="2100" b="1">
                <a:solidFill>
                  <a:srgbClr val="1D378D"/>
                </a:solidFill>
                <a:latin typeface="Calibri (MS) Bold"/>
                <a:ea typeface="Calibri (MS) Bold"/>
                <a:cs typeface="Calibri (MS) Bold"/>
                <a:sym typeface="Calibri (MS) Bold"/>
              </a:rPr>
              <a:t>komst </a:t>
            </a:r>
          </a:p>
          <a:p>
            <a:pPr algn="l">
              <a:lnSpc>
                <a:spcPts val="2940"/>
              </a:lnSpc>
              <a:spcBef>
                <a:spcPct val="0"/>
              </a:spcBef>
            </a:pPr>
            <a:r>
              <a:rPr lang="en-US" sz="2100" b="1">
                <a:solidFill>
                  <a:srgbClr val="1D378D"/>
                </a:solidFill>
                <a:latin typeface="Calibri (MS) Bold"/>
                <a:ea typeface="Calibri (MS) Bold"/>
                <a:cs typeface="Calibri (MS) Bold"/>
                <a:sym typeface="Calibri (MS) Bold"/>
              </a:rPr>
              <a:t>voor teams</a:t>
            </a:r>
          </a:p>
        </p:txBody>
      </p:sp>
      <p:sp>
        <p:nvSpPr>
          <p:cNvPr id="9" name="TextBox 9"/>
          <p:cNvSpPr txBox="1"/>
          <p:nvPr/>
        </p:nvSpPr>
        <p:spPr>
          <a:xfrm>
            <a:off x="11144015" y="2509963"/>
            <a:ext cx="1421904" cy="1146810"/>
          </a:xfrm>
          <a:prstGeom prst="rect">
            <a:avLst/>
          </a:prstGeom>
        </p:spPr>
        <p:txBody>
          <a:bodyPr lIns="0" tIns="0" rIns="0" bIns="0" rtlCol="0" anchor="t">
            <a:spAutoFit/>
          </a:bodyPr>
          <a:lstStyle/>
          <a:p>
            <a:pPr algn="l">
              <a:lnSpc>
                <a:spcPts val="2940"/>
              </a:lnSpc>
              <a:spcBef>
                <a:spcPct val="0"/>
              </a:spcBef>
            </a:pPr>
            <a:r>
              <a:rPr lang="en-US" sz="2100" b="1">
                <a:solidFill>
                  <a:srgbClr val="1D378D"/>
                </a:solidFill>
                <a:latin typeface="Calibri (MS) Bold"/>
                <a:ea typeface="Calibri (MS) Bold"/>
                <a:cs typeface="Calibri (MS) Bold"/>
                <a:sym typeface="Calibri (MS) Bold"/>
              </a:rPr>
              <a:t>Gebruik van</a:t>
            </a:r>
          </a:p>
          <a:p>
            <a:pPr algn="l">
              <a:lnSpc>
                <a:spcPts val="2940"/>
              </a:lnSpc>
              <a:spcBef>
                <a:spcPct val="0"/>
              </a:spcBef>
            </a:pPr>
            <a:r>
              <a:rPr lang="en-US" sz="2100" b="1">
                <a:solidFill>
                  <a:srgbClr val="1D378D"/>
                </a:solidFill>
                <a:latin typeface="Calibri (MS) Bold"/>
                <a:ea typeface="Calibri (MS) Bold"/>
                <a:cs typeface="Calibri (MS) Bold"/>
                <a:sym typeface="Calibri (MS) Bold"/>
              </a:rPr>
              <a:t>de </a:t>
            </a:r>
          </a:p>
          <a:p>
            <a:pPr algn="l">
              <a:lnSpc>
                <a:spcPts val="2940"/>
              </a:lnSpc>
              <a:spcBef>
                <a:spcPct val="0"/>
              </a:spcBef>
            </a:pPr>
            <a:r>
              <a:rPr lang="en-US" sz="2100" b="1">
                <a:solidFill>
                  <a:srgbClr val="1D378D"/>
                </a:solidFill>
                <a:latin typeface="Calibri (MS) Bold"/>
                <a:ea typeface="Calibri (MS) Bold"/>
                <a:cs typeface="Calibri (MS) Bold"/>
                <a:sym typeface="Calibri (MS) Bold"/>
              </a:rPr>
              <a:t>MoSART-app</a:t>
            </a:r>
          </a:p>
        </p:txBody>
      </p:sp>
      <p:sp>
        <p:nvSpPr>
          <p:cNvPr id="10" name="TextBox 10"/>
          <p:cNvSpPr txBox="1"/>
          <p:nvPr/>
        </p:nvSpPr>
        <p:spPr>
          <a:xfrm>
            <a:off x="8202623" y="5057775"/>
            <a:ext cx="1882755" cy="1518285"/>
          </a:xfrm>
          <a:prstGeom prst="rect">
            <a:avLst/>
          </a:prstGeom>
        </p:spPr>
        <p:txBody>
          <a:bodyPr lIns="0" tIns="0" rIns="0" bIns="0" rtlCol="0" anchor="t">
            <a:spAutoFit/>
          </a:bodyPr>
          <a:lstStyle/>
          <a:p>
            <a:pPr algn="l">
              <a:lnSpc>
                <a:spcPts val="2940"/>
              </a:lnSpc>
            </a:pPr>
            <a:r>
              <a:rPr lang="en-US" sz="2100" b="1">
                <a:solidFill>
                  <a:srgbClr val="1D378D"/>
                </a:solidFill>
                <a:latin typeface="Calibri (MS) Bold"/>
                <a:ea typeface="Calibri (MS) Bold"/>
                <a:cs typeface="Calibri (MS) Bold"/>
                <a:sym typeface="Calibri (MS) Bold"/>
              </a:rPr>
              <a:t>Implementatie</a:t>
            </a:r>
          </a:p>
          <a:p>
            <a:pPr algn="l">
              <a:lnSpc>
                <a:spcPts val="2940"/>
              </a:lnSpc>
              <a:spcBef>
                <a:spcPct val="0"/>
              </a:spcBef>
            </a:pPr>
            <a:r>
              <a:rPr lang="en-US" sz="2100" b="1">
                <a:solidFill>
                  <a:srgbClr val="1D378D"/>
                </a:solidFill>
                <a:latin typeface="Calibri (MS) Bold"/>
                <a:ea typeface="Calibri (MS) Bold"/>
                <a:cs typeface="Calibri (MS) Bold"/>
                <a:sym typeface="Calibri (MS) Bold"/>
              </a:rPr>
              <a:t>van de micro-interventies door teams</a:t>
            </a:r>
          </a:p>
        </p:txBody>
      </p:sp>
      <p:sp>
        <p:nvSpPr>
          <p:cNvPr id="11" name="TextBox 11"/>
          <p:cNvSpPr txBox="1"/>
          <p:nvPr/>
        </p:nvSpPr>
        <p:spPr>
          <a:xfrm>
            <a:off x="11144015" y="4884474"/>
            <a:ext cx="1421904" cy="1146810"/>
          </a:xfrm>
          <a:prstGeom prst="rect">
            <a:avLst/>
          </a:prstGeom>
        </p:spPr>
        <p:txBody>
          <a:bodyPr lIns="0" tIns="0" rIns="0" bIns="0" rtlCol="0" anchor="t">
            <a:spAutoFit/>
          </a:bodyPr>
          <a:lstStyle/>
          <a:p>
            <a:pPr algn="l">
              <a:lnSpc>
                <a:spcPts val="2940"/>
              </a:lnSpc>
              <a:spcBef>
                <a:spcPct val="0"/>
              </a:spcBef>
            </a:pPr>
            <a:r>
              <a:rPr lang="en-US" sz="2100" b="1">
                <a:solidFill>
                  <a:srgbClr val="1D378D"/>
                </a:solidFill>
                <a:latin typeface="Calibri (MS) Bold"/>
                <a:ea typeface="Calibri (MS) Bold"/>
                <a:cs typeface="Calibri (MS) Bold"/>
                <a:sym typeface="Calibri (MS) Bold"/>
              </a:rPr>
              <a:t>Gebruik </a:t>
            </a:r>
          </a:p>
          <a:p>
            <a:pPr algn="l">
              <a:lnSpc>
                <a:spcPts val="2940"/>
              </a:lnSpc>
              <a:spcBef>
                <a:spcPct val="0"/>
              </a:spcBef>
            </a:pPr>
            <a:r>
              <a:rPr lang="en-US" sz="2100" b="1">
                <a:solidFill>
                  <a:srgbClr val="1D378D"/>
                </a:solidFill>
                <a:latin typeface="Calibri (MS) Bold"/>
                <a:ea typeface="Calibri (MS) Bold"/>
                <a:cs typeface="Calibri (MS) Bold"/>
                <a:sym typeface="Calibri (MS) Bold"/>
              </a:rPr>
              <a:t>van de </a:t>
            </a:r>
          </a:p>
          <a:p>
            <a:pPr algn="l">
              <a:lnSpc>
                <a:spcPts val="2940"/>
              </a:lnSpc>
              <a:spcBef>
                <a:spcPct val="0"/>
              </a:spcBef>
            </a:pPr>
            <a:r>
              <a:rPr lang="en-US" sz="2100" b="1">
                <a:solidFill>
                  <a:srgbClr val="1D378D"/>
                </a:solidFill>
                <a:latin typeface="Calibri (MS) Bold"/>
                <a:ea typeface="Calibri (MS) Bold"/>
                <a:cs typeface="Calibri (MS) Bold"/>
                <a:sym typeface="Calibri (MS) Bold"/>
              </a:rPr>
              <a:t>MoSART-app</a:t>
            </a:r>
          </a:p>
        </p:txBody>
      </p:sp>
      <p:sp>
        <p:nvSpPr>
          <p:cNvPr id="12" name="TextBox 12"/>
          <p:cNvSpPr txBox="1"/>
          <p:nvPr/>
        </p:nvSpPr>
        <p:spPr>
          <a:xfrm>
            <a:off x="5903202" y="8146352"/>
            <a:ext cx="2064887" cy="775335"/>
          </a:xfrm>
          <a:prstGeom prst="rect">
            <a:avLst/>
          </a:prstGeom>
        </p:spPr>
        <p:txBody>
          <a:bodyPr lIns="0" tIns="0" rIns="0" bIns="0" rtlCol="0" anchor="t">
            <a:spAutoFit/>
          </a:bodyPr>
          <a:lstStyle/>
          <a:p>
            <a:pPr algn="l">
              <a:lnSpc>
                <a:spcPts val="2940"/>
              </a:lnSpc>
              <a:spcBef>
                <a:spcPct val="0"/>
              </a:spcBef>
            </a:pPr>
            <a:r>
              <a:rPr lang="en-US" sz="2100" b="1">
                <a:solidFill>
                  <a:srgbClr val="1D378D"/>
                </a:solidFill>
                <a:latin typeface="Calibri (MS) Bold"/>
                <a:ea typeface="Calibri (MS) Bold"/>
                <a:cs typeface="Calibri (MS) Bold"/>
                <a:sym typeface="Calibri (MS) Bold"/>
              </a:rPr>
              <a:t>Eindbijeenkomst voor teams</a:t>
            </a:r>
          </a:p>
        </p:txBody>
      </p:sp>
      <p:sp>
        <p:nvSpPr>
          <p:cNvPr id="13" name="TextBox 13"/>
          <p:cNvSpPr txBox="1"/>
          <p:nvPr/>
        </p:nvSpPr>
        <p:spPr>
          <a:xfrm>
            <a:off x="5080461" y="5442321"/>
            <a:ext cx="2064887" cy="1146810"/>
          </a:xfrm>
          <a:prstGeom prst="rect">
            <a:avLst/>
          </a:prstGeom>
        </p:spPr>
        <p:txBody>
          <a:bodyPr lIns="0" tIns="0" rIns="0" bIns="0" rtlCol="0" anchor="t">
            <a:spAutoFit/>
          </a:bodyPr>
          <a:lstStyle/>
          <a:p>
            <a:pPr algn="l">
              <a:lnSpc>
                <a:spcPts val="2940"/>
              </a:lnSpc>
            </a:pPr>
            <a:r>
              <a:rPr lang="en-US" sz="2100" b="1">
                <a:solidFill>
                  <a:srgbClr val="1D378D"/>
                </a:solidFill>
                <a:latin typeface="Calibri (MS) Bold"/>
                <a:ea typeface="Calibri (MS) Bold"/>
                <a:cs typeface="Calibri (MS) Bold"/>
                <a:sym typeface="Calibri (MS) Bold"/>
              </a:rPr>
              <a:t>Brainstorm-bijeenkomst</a:t>
            </a:r>
          </a:p>
          <a:p>
            <a:pPr algn="l">
              <a:lnSpc>
                <a:spcPts val="2940"/>
              </a:lnSpc>
              <a:spcBef>
                <a:spcPct val="0"/>
              </a:spcBef>
            </a:pPr>
            <a:r>
              <a:rPr lang="en-US" sz="2100" b="1">
                <a:solidFill>
                  <a:srgbClr val="1D378D"/>
                </a:solidFill>
                <a:latin typeface="Calibri (MS) Bold"/>
                <a:ea typeface="Calibri (MS) Bold"/>
                <a:cs typeface="Calibri (MS) Bold"/>
                <a:sym typeface="Calibri (MS) Bold"/>
              </a:rPr>
              <a:t>voor teams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493"/>
        </a:solidFill>
        <a:effectLst/>
      </p:bgPr>
    </p:bg>
    <p:spTree>
      <p:nvGrpSpPr>
        <p:cNvPr id="1" name=""/>
        <p:cNvGrpSpPr/>
        <p:nvPr/>
      </p:nvGrpSpPr>
      <p:grpSpPr>
        <a:xfrm>
          <a:off x="0" y="0"/>
          <a:ext cx="0" cy="0"/>
          <a:chOff x="0" y="0"/>
          <a:chExt cx="0" cy="0"/>
        </a:xfrm>
      </p:grpSpPr>
      <p:sp>
        <p:nvSpPr>
          <p:cNvPr id="2" name="Freeform 2"/>
          <p:cNvSpPr/>
          <p:nvPr/>
        </p:nvSpPr>
        <p:spPr>
          <a:xfrm>
            <a:off x="1063925" y="283953"/>
            <a:ext cx="3508075" cy="3508075"/>
          </a:xfrm>
          <a:custGeom>
            <a:avLst/>
            <a:gdLst/>
            <a:ahLst/>
            <a:cxnLst/>
            <a:rect l="l" t="t" r="r" b="b"/>
            <a:pathLst>
              <a:path w="3508075" h="3508075">
                <a:moveTo>
                  <a:pt x="0" y="0"/>
                </a:moveTo>
                <a:lnTo>
                  <a:pt x="3508075" y="0"/>
                </a:lnTo>
                <a:lnTo>
                  <a:pt x="3508075" y="3508075"/>
                </a:lnTo>
                <a:lnTo>
                  <a:pt x="0" y="3508075"/>
                </a:lnTo>
                <a:lnTo>
                  <a:pt x="0" y="0"/>
                </a:lnTo>
                <a:close/>
              </a:path>
            </a:pathLst>
          </a:custGeom>
          <a:blipFill>
            <a:blip r:embed="rId3">
              <a:alphaModFix amt="0"/>
              <a:extLst>
                <a:ext uri="{96DAC541-7B7A-43D3-8B79-37D633B846F1}">
                  <asvg:svgBlip xmlns:asvg="http://schemas.microsoft.com/office/drawing/2016/SVG/main" r:embed="rId4"/>
                </a:ext>
              </a:extLst>
            </a:blip>
            <a:stretch>
              <a:fillRect/>
            </a:stretch>
          </a:blipFill>
        </p:spPr>
        <p:txBody>
          <a:bodyPr/>
          <a:lstStyle/>
          <a:p>
            <a:endParaRPr lang="nl-NL"/>
          </a:p>
        </p:txBody>
      </p:sp>
      <p:sp>
        <p:nvSpPr>
          <p:cNvPr id="3" name="TextBox 3"/>
          <p:cNvSpPr txBox="1"/>
          <p:nvPr/>
        </p:nvSpPr>
        <p:spPr>
          <a:xfrm>
            <a:off x="4141748" y="463451"/>
            <a:ext cx="16702397" cy="2364235"/>
          </a:xfrm>
          <a:prstGeom prst="rect">
            <a:avLst/>
          </a:prstGeom>
        </p:spPr>
        <p:txBody>
          <a:bodyPr lIns="0" tIns="0" rIns="0" bIns="0" rtlCol="0" anchor="t">
            <a:spAutoFit/>
          </a:bodyPr>
          <a:lstStyle/>
          <a:p>
            <a:pPr algn="l">
              <a:lnSpc>
                <a:spcPts val="8330"/>
              </a:lnSpc>
            </a:pPr>
            <a:r>
              <a:rPr lang="en-US" sz="8330" b="1" spc="-166">
                <a:solidFill>
                  <a:srgbClr val="FFFFFF"/>
                </a:solidFill>
                <a:latin typeface="Heading Now 71-78 Bold"/>
                <a:ea typeface="Heading Now 71-78 Bold"/>
                <a:cs typeface="Heading Now 71-78 Bold"/>
                <a:sym typeface="Heading Now 71-78 Bold"/>
              </a:rPr>
              <a:t>Resultaten</a:t>
            </a:r>
          </a:p>
          <a:p>
            <a:pPr algn="l">
              <a:lnSpc>
                <a:spcPts val="8330"/>
              </a:lnSpc>
            </a:pPr>
            <a:endParaRPr lang="en-US" sz="8330" b="1" spc="-166">
              <a:solidFill>
                <a:srgbClr val="FFFFFF"/>
              </a:solidFill>
              <a:latin typeface="Heading Now 71-78 Bold"/>
              <a:ea typeface="Heading Now 71-78 Bold"/>
              <a:cs typeface="Heading Now 71-78 Bold"/>
              <a:sym typeface="Heading Now 71-78 Bold"/>
            </a:endParaRPr>
          </a:p>
        </p:txBody>
      </p:sp>
      <p:sp>
        <p:nvSpPr>
          <p:cNvPr id="4" name="TextBox 4"/>
          <p:cNvSpPr txBox="1"/>
          <p:nvPr/>
        </p:nvSpPr>
        <p:spPr>
          <a:xfrm>
            <a:off x="1103862" y="3611053"/>
            <a:ext cx="16080275" cy="850266"/>
          </a:xfrm>
          <a:prstGeom prst="rect">
            <a:avLst/>
          </a:prstGeom>
        </p:spPr>
        <p:txBody>
          <a:bodyPr lIns="0" tIns="0" rIns="0" bIns="0" rtlCol="0" anchor="t">
            <a:spAutoFit/>
          </a:bodyPr>
          <a:lstStyle/>
          <a:p>
            <a:pPr marL="949949" lvl="1" indent="-474975" algn="l">
              <a:lnSpc>
                <a:spcPts val="6159"/>
              </a:lnSpc>
              <a:buFont typeface="Arial"/>
              <a:buChar char="•"/>
            </a:pPr>
            <a:r>
              <a:rPr lang="en-US" sz="4399" b="1">
                <a:solidFill>
                  <a:srgbClr val="FFFFFF"/>
                </a:solidFill>
                <a:latin typeface="Calibri (MS) Bold"/>
                <a:ea typeface="Calibri (MS) Bold"/>
                <a:cs typeface="Calibri (MS) Bold"/>
                <a:sym typeface="Calibri (MS) Bold"/>
              </a:rPr>
              <a:t>Neuropsychiatrische symptomen:</a:t>
            </a:r>
          </a:p>
        </p:txBody>
      </p:sp>
      <p:sp>
        <p:nvSpPr>
          <p:cNvPr id="5" name="Freeform 5"/>
          <p:cNvSpPr/>
          <p:nvPr/>
        </p:nvSpPr>
        <p:spPr>
          <a:xfrm>
            <a:off x="1028700" y="652297"/>
            <a:ext cx="2786772" cy="2175388"/>
          </a:xfrm>
          <a:custGeom>
            <a:avLst/>
            <a:gdLst/>
            <a:ahLst/>
            <a:cxnLst/>
            <a:rect l="l" t="t" r="r" b="b"/>
            <a:pathLst>
              <a:path w="2786772" h="2175388">
                <a:moveTo>
                  <a:pt x="0" y="0"/>
                </a:moveTo>
                <a:lnTo>
                  <a:pt x="2786772" y="0"/>
                </a:lnTo>
                <a:lnTo>
                  <a:pt x="2786772" y="2175388"/>
                </a:lnTo>
                <a:lnTo>
                  <a:pt x="0" y="2175388"/>
                </a:lnTo>
                <a:lnTo>
                  <a:pt x="0" y="0"/>
                </a:lnTo>
                <a:close/>
              </a:path>
            </a:pathLst>
          </a:custGeom>
          <a:blipFill>
            <a:blip r:embed="rId5"/>
            <a:stretch>
              <a:fillRect/>
            </a:stretch>
          </a:blipFill>
        </p:spPr>
        <p:txBody>
          <a:bodyPr/>
          <a:lstStyle/>
          <a:p>
            <a:endParaRPr lang="nl-NL"/>
          </a:p>
        </p:txBody>
      </p:sp>
      <p:sp>
        <p:nvSpPr>
          <p:cNvPr id="6" name="TextBox 6"/>
          <p:cNvSpPr txBox="1"/>
          <p:nvPr/>
        </p:nvSpPr>
        <p:spPr>
          <a:xfrm>
            <a:off x="2052827" y="4299395"/>
            <a:ext cx="10440120" cy="765176"/>
          </a:xfrm>
          <a:prstGeom prst="rect">
            <a:avLst/>
          </a:prstGeom>
        </p:spPr>
        <p:txBody>
          <a:bodyPr lIns="0" tIns="0" rIns="0" bIns="0" rtlCol="0" anchor="t">
            <a:spAutoFit/>
          </a:bodyPr>
          <a:lstStyle/>
          <a:p>
            <a:pPr algn="l">
              <a:lnSpc>
                <a:spcPts val="5599"/>
              </a:lnSpc>
            </a:pPr>
            <a:r>
              <a:rPr lang="en-US" sz="3999">
                <a:solidFill>
                  <a:srgbClr val="FFFFFF"/>
                </a:solidFill>
                <a:latin typeface="Calibri (MS)"/>
                <a:ea typeface="Calibri (MS)"/>
                <a:cs typeface="Calibri (MS)"/>
                <a:sym typeface="Calibri (MS)"/>
              </a:rPr>
              <a:t>-8 punten, BI(-12.6 tot -3.5) op NPI-NH</a:t>
            </a:r>
          </a:p>
        </p:txBody>
      </p:sp>
      <p:sp>
        <p:nvSpPr>
          <p:cNvPr id="7" name="TextBox 7"/>
          <p:cNvSpPr txBox="1"/>
          <p:nvPr/>
        </p:nvSpPr>
        <p:spPr>
          <a:xfrm>
            <a:off x="1103862" y="4962525"/>
            <a:ext cx="10440120" cy="1631316"/>
          </a:xfrm>
          <a:prstGeom prst="rect">
            <a:avLst/>
          </a:prstGeom>
        </p:spPr>
        <p:txBody>
          <a:bodyPr lIns="0" tIns="0" rIns="0" bIns="0" rtlCol="0" anchor="t">
            <a:spAutoFit/>
          </a:bodyPr>
          <a:lstStyle/>
          <a:p>
            <a:pPr marL="949949" lvl="1" indent="-474975" algn="l">
              <a:lnSpc>
                <a:spcPts val="6159"/>
              </a:lnSpc>
              <a:buFont typeface="Arial"/>
              <a:buChar char="•"/>
            </a:pPr>
            <a:r>
              <a:rPr lang="en-US" sz="4399" b="1">
                <a:solidFill>
                  <a:srgbClr val="FFFFFF"/>
                </a:solidFill>
                <a:latin typeface="Calibri (MS) Bold"/>
                <a:ea typeface="Calibri (MS) Bold"/>
                <a:cs typeface="Calibri (MS) Bold"/>
                <a:sym typeface="Calibri (MS) Bold"/>
              </a:rPr>
              <a:t>Meer kalme (61% naar 69%) omgeving</a:t>
            </a:r>
          </a:p>
          <a:p>
            <a:pPr algn="l">
              <a:lnSpc>
                <a:spcPts val="6159"/>
              </a:lnSpc>
            </a:pPr>
            <a:endParaRPr lang="en-US" sz="4399" b="1">
              <a:solidFill>
                <a:srgbClr val="FFFFFF"/>
              </a:solidFill>
              <a:latin typeface="Calibri (MS) Bold"/>
              <a:ea typeface="Calibri (MS) Bold"/>
              <a:cs typeface="Calibri (MS) Bold"/>
              <a:sym typeface="Calibri (MS) Bold"/>
            </a:endParaRPr>
          </a:p>
        </p:txBody>
      </p:sp>
      <p:sp>
        <p:nvSpPr>
          <p:cNvPr id="8" name="TextBox 8"/>
          <p:cNvSpPr txBox="1"/>
          <p:nvPr/>
        </p:nvSpPr>
        <p:spPr>
          <a:xfrm>
            <a:off x="1103862" y="5683696"/>
            <a:ext cx="9778030" cy="2771267"/>
          </a:xfrm>
          <a:prstGeom prst="rect">
            <a:avLst/>
          </a:prstGeom>
        </p:spPr>
        <p:txBody>
          <a:bodyPr lIns="0" tIns="0" rIns="0" bIns="0" rtlCol="0" anchor="t">
            <a:spAutoFit/>
          </a:bodyPr>
          <a:lstStyle/>
          <a:p>
            <a:pPr marL="949949" lvl="1" indent="-474975" algn="l">
              <a:lnSpc>
                <a:spcPts val="4707"/>
              </a:lnSpc>
              <a:buFont typeface="Arial"/>
              <a:buChar char="•"/>
            </a:pPr>
            <a:r>
              <a:rPr lang="en-US" sz="4399" b="1" dirty="0">
                <a:solidFill>
                  <a:srgbClr val="FFFFFF"/>
                </a:solidFill>
                <a:latin typeface="Calibri (MS)"/>
                <a:ea typeface="Calibri (MS)"/>
                <a:cs typeface="Calibri (MS)"/>
                <a:sym typeface="Calibri (MS)"/>
              </a:rPr>
              <a:t>M</a:t>
            </a:r>
            <a:r>
              <a:rPr lang="en-US" sz="4399" b="1" dirty="0">
                <a:solidFill>
                  <a:srgbClr val="FFFFFF"/>
                </a:solidFill>
                <a:latin typeface="Calibri (MS) Bold"/>
                <a:ea typeface="Calibri (MS) Bold"/>
                <a:cs typeface="Calibri (MS) Bold"/>
                <a:sym typeface="Calibri (MS) Bold"/>
              </a:rPr>
              <a:t>inder </a:t>
            </a:r>
            <a:r>
              <a:rPr lang="en-US" sz="4399" b="1" dirty="0" err="1">
                <a:solidFill>
                  <a:srgbClr val="FFFFFF"/>
                </a:solidFill>
                <a:latin typeface="Calibri (MS) Bold"/>
                <a:ea typeface="Calibri (MS) Bold"/>
                <a:cs typeface="Calibri (MS) Bold"/>
                <a:sym typeface="Calibri (MS) Bold"/>
              </a:rPr>
              <a:t>chaotische</a:t>
            </a:r>
            <a:r>
              <a:rPr lang="en-US" sz="4399" b="1" dirty="0">
                <a:solidFill>
                  <a:srgbClr val="FFFFFF"/>
                </a:solidFill>
                <a:latin typeface="Calibri (MS) Bold"/>
                <a:ea typeface="Calibri (MS) Bold"/>
                <a:cs typeface="Calibri (MS) Bold"/>
                <a:sym typeface="Calibri (MS) Bold"/>
              </a:rPr>
              <a:t> (15% </a:t>
            </a:r>
            <a:r>
              <a:rPr lang="en-US" sz="4399" b="1" dirty="0" err="1">
                <a:solidFill>
                  <a:srgbClr val="FFFFFF"/>
                </a:solidFill>
                <a:latin typeface="Calibri (MS) Bold"/>
                <a:ea typeface="Calibri (MS) Bold"/>
                <a:cs typeface="Calibri (MS) Bold"/>
                <a:sym typeface="Calibri (MS) Bold"/>
              </a:rPr>
              <a:t>naar</a:t>
            </a:r>
            <a:r>
              <a:rPr lang="en-US" sz="4399" b="1" dirty="0">
                <a:solidFill>
                  <a:srgbClr val="FFFFFF"/>
                </a:solidFill>
                <a:latin typeface="Calibri (MS) Bold"/>
                <a:ea typeface="Calibri (MS) Bold"/>
                <a:cs typeface="Calibri (MS) Bold"/>
                <a:sym typeface="Calibri (MS) Bold"/>
              </a:rPr>
              <a:t> 9%) </a:t>
            </a:r>
            <a:r>
              <a:rPr lang="en-US" sz="4399" b="1" dirty="0" err="1">
                <a:solidFill>
                  <a:srgbClr val="FFFFFF"/>
                </a:solidFill>
                <a:latin typeface="Calibri (MS) Bold"/>
                <a:ea typeface="Calibri (MS) Bold"/>
                <a:cs typeface="Calibri (MS) Bold"/>
                <a:sym typeface="Calibri (MS) Bold"/>
              </a:rPr>
              <a:t>omgeving</a:t>
            </a:r>
            <a:endParaRPr lang="en-US" sz="4399" b="1" dirty="0">
              <a:solidFill>
                <a:srgbClr val="FFFFFF"/>
              </a:solidFill>
              <a:latin typeface="Calibri (MS) Bold"/>
              <a:ea typeface="Calibri (MS) Bold"/>
              <a:cs typeface="Calibri (MS) Bold"/>
              <a:sym typeface="Calibri (MS) Bold"/>
            </a:endParaRPr>
          </a:p>
          <a:p>
            <a:pPr algn="l">
              <a:lnSpc>
                <a:spcPts val="6159"/>
              </a:lnSpc>
            </a:pPr>
            <a:endParaRPr lang="en-US" sz="4399" b="1" dirty="0">
              <a:solidFill>
                <a:srgbClr val="FFFFFF"/>
              </a:solidFill>
              <a:latin typeface="Calibri (MS) Bold"/>
              <a:ea typeface="Calibri (MS) Bold"/>
              <a:cs typeface="Calibri (MS) Bold"/>
              <a:sym typeface="Calibri (MS) Bold"/>
            </a:endParaRPr>
          </a:p>
          <a:p>
            <a:pPr algn="l">
              <a:lnSpc>
                <a:spcPts val="6159"/>
              </a:lnSpc>
            </a:pPr>
            <a:endParaRPr lang="en-US" sz="4399" b="1" dirty="0">
              <a:solidFill>
                <a:srgbClr val="FFFFFF"/>
              </a:solidFill>
              <a:latin typeface="Calibri (MS) Bold"/>
              <a:ea typeface="Calibri (MS) Bold"/>
              <a:cs typeface="Calibri (MS) Bold"/>
              <a:sym typeface="Calibri (MS) Bold"/>
            </a:endParaRPr>
          </a:p>
        </p:txBody>
      </p:sp>
      <p:grpSp>
        <p:nvGrpSpPr>
          <p:cNvPr id="9" name="Group 9"/>
          <p:cNvGrpSpPr/>
          <p:nvPr/>
        </p:nvGrpSpPr>
        <p:grpSpPr>
          <a:xfrm>
            <a:off x="11070878" y="3792028"/>
            <a:ext cx="6587741" cy="5090704"/>
            <a:chOff x="-635744" y="-114300"/>
            <a:chExt cx="8783654" cy="6787604"/>
          </a:xfrm>
        </p:grpSpPr>
        <p:sp>
          <p:nvSpPr>
            <p:cNvPr id="10" name="Freeform 10"/>
            <p:cNvSpPr/>
            <p:nvPr/>
          </p:nvSpPr>
          <p:spPr>
            <a:xfrm>
              <a:off x="842128" y="800689"/>
              <a:ext cx="5872616" cy="5872615"/>
            </a:xfrm>
            <a:custGeom>
              <a:avLst/>
              <a:gdLst/>
              <a:ahLst/>
              <a:cxnLst/>
              <a:rect l="l" t="t" r="r" b="b"/>
              <a:pathLst>
                <a:path w="5872615" h="5872615">
                  <a:moveTo>
                    <a:pt x="0" y="0"/>
                  </a:moveTo>
                  <a:lnTo>
                    <a:pt x="5872615" y="0"/>
                  </a:lnTo>
                  <a:lnTo>
                    <a:pt x="5872615" y="5872614"/>
                  </a:lnTo>
                  <a:lnTo>
                    <a:pt x="0" y="58726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11" name="TextBox 11"/>
            <p:cNvSpPr txBox="1"/>
            <p:nvPr/>
          </p:nvSpPr>
          <p:spPr>
            <a:xfrm>
              <a:off x="6089163" y="1732962"/>
              <a:ext cx="2058747" cy="561521"/>
            </a:xfrm>
            <a:prstGeom prst="rect">
              <a:avLst/>
            </a:prstGeom>
          </p:spPr>
          <p:txBody>
            <a:bodyPr wrap="square" lIns="0" tIns="0" rIns="0" bIns="0" rtlCol="0" anchor="t">
              <a:spAutoFit/>
            </a:bodyPr>
            <a:lstStyle/>
            <a:p>
              <a:pPr algn="ctr">
                <a:lnSpc>
                  <a:spcPts val="3496"/>
                </a:lnSpc>
              </a:pPr>
              <a:r>
                <a:rPr lang="en-US" sz="2497" b="1" dirty="0" err="1">
                  <a:solidFill>
                    <a:srgbClr val="FF751F"/>
                  </a:solidFill>
                  <a:latin typeface="Calibri (MS) Bold"/>
                  <a:ea typeface="Calibri (MS) Bold"/>
                  <a:cs typeface="Calibri (MS) Bold"/>
                  <a:sym typeface="Calibri (MS) Bold"/>
                </a:rPr>
                <a:t>Levendig</a:t>
              </a:r>
              <a:endParaRPr lang="en-US" sz="2497" b="1" dirty="0">
                <a:solidFill>
                  <a:srgbClr val="FF751F"/>
                </a:solidFill>
                <a:latin typeface="Calibri (MS) Bold"/>
                <a:ea typeface="Calibri (MS) Bold"/>
                <a:cs typeface="Calibri (MS) Bold"/>
                <a:sym typeface="Calibri (MS) Bold"/>
              </a:endParaRPr>
            </a:p>
          </p:txBody>
        </p:sp>
        <p:sp>
          <p:nvSpPr>
            <p:cNvPr id="12" name="TextBox 12"/>
            <p:cNvSpPr txBox="1"/>
            <p:nvPr/>
          </p:nvSpPr>
          <p:spPr>
            <a:xfrm>
              <a:off x="5916056" y="4827017"/>
              <a:ext cx="2151315" cy="561521"/>
            </a:xfrm>
            <a:prstGeom prst="rect">
              <a:avLst/>
            </a:prstGeom>
          </p:spPr>
          <p:txBody>
            <a:bodyPr wrap="square" lIns="0" tIns="0" rIns="0" bIns="0" rtlCol="0" anchor="t">
              <a:spAutoFit/>
            </a:bodyPr>
            <a:lstStyle/>
            <a:p>
              <a:pPr algn="ctr">
                <a:lnSpc>
                  <a:spcPts val="3496"/>
                </a:lnSpc>
              </a:pPr>
              <a:r>
                <a:rPr lang="en-US" sz="2497" b="1" dirty="0">
                  <a:solidFill>
                    <a:srgbClr val="00BF63"/>
                  </a:solidFill>
                  <a:latin typeface="Calibri (MS) Bold"/>
                  <a:ea typeface="Calibri (MS) Bold"/>
                  <a:cs typeface="Calibri (MS) Bold"/>
                  <a:sym typeface="Calibri (MS) Bold"/>
                </a:rPr>
                <a:t>Kalm</a:t>
              </a:r>
            </a:p>
          </p:txBody>
        </p:sp>
        <p:sp>
          <p:nvSpPr>
            <p:cNvPr id="13" name="TextBox 13"/>
            <p:cNvSpPr txBox="1"/>
            <p:nvPr/>
          </p:nvSpPr>
          <p:spPr>
            <a:xfrm>
              <a:off x="-480107" y="4930289"/>
              <a:ext cx="2345994" cy="563147"/>
            </a:xfrm>
            <a:prstGeom prst="rect">
              <a:avLst/>
            </a:prstGeom>
          </p:spPr>
          <p:txBody>
            <a:bodyPr wrap="square" lIns="0" tIns="0" rIns="0" bIns="0" rtlCol="0" anchor="t">
              <a:spAutoFit/>
            </a:bodyPr>
            <a:lstStyle/>
            <a:p>
              <a:pPr algn="ctr">
                <a:lnSpc>
                  <a:spcPts val="3546"/>
                </a:lnSpc>
              </a:pPr>
              <a:r>
                <a:rPr lang="en-US" sz="2533" b="1" dirty="0">
                  <a:solidFill>
                    <a:srgbClr val="29ABE2"/>
                  </a:solidFill>
                  <a:latin typeface="Calibri (MS) Bold"/>
                  <a:ea typeface="Calibri (MS) Bold"/>
                  <a:cs typeface="Calibri (MS) Bold"/>
                  <a:sym typeface="Calibri (MS) Bold"/>
                </a:rPr>
                <a:t>Saai</a:t>
              </a:r>
            </a:p>
          </p:txBody>
        </p:sp>
        <p:sp>
          <p:nvSpPr>
            <p:cNvPr id="14" name="TextBox 14"/>
            <p:cNvSpPr txBox="1"/>
            <p:nvPr/>
          </p:nvSpPr>
          <p:spPr>
            <a:xfrm>
              <a:off x="-635744" y="1732969"/>
              <a:ext cx="2058747" cy="561521"/>
            </a:xfrm>
            <a:prstGeom prst="rect">
              <a:avLst/>
            </a:prstGeom>
          </p:spPr>
          <p:txBody>
            <a:bodyPr wrap="square" lIns="0" tIns="0" rIns="0" bIns="0" rtlCol="0" anchor="t">
              <a:spAutoFit/>
            </a:bodyPr>
            <a:lstStyle/>
            <a:p>
              <a:pPr algn="ctr">
                <a:lnSpc>
                  <a:spcPts val="3496"/>
                </a:lnSpc>
              </a:pPr>
              <a:r>
                <a:rPr lang="en-US" sz="2497" b="1" dirty="0" err="1">
                  <a:solidFill>
                    <a:srgbClr val="FF0000"/>
                  </a:solidFill>
                  <a:latin typeface="Calibri (MS) Bold"/>
                  <a:ea typeface="Calibri (MS) Bold"/>
                  <a:cs typeface="Calibri (MS) Bold"/>
                  <a:sym typeface="Calibri (MS) Bold"/>
                </a:rPr>
                <a:t>Chaotisch</a:t>
              </a:r>
              <a:endParaRPr lang="en-US" sz="2497" b="1" dirty="0">
                <a:solidFill>
                  <a:srgbClr val="FF0000"/>
                </a:solidFill>
                <a:latin typeface="Calibri (MS) Bold"/>
                <a:ea typeface="Calibri (MS) Bold"/>
                <a:cs typeface="Calibri (MS) Bold"/>
                <a:sym typeface="Calibri (MS) Bold"/>
              </a:endParaRPr>
            </a:p>
          </p:txBody>
        </p:sp>
        <p:sp>
          <p:nvSpPr>
            <p:cNvPr id="15" name="TextBox 15"/>
            <p:cNvSpPr txBox="1"/>
            <p:nvPr/>
          </p:nvSpPr>
          <p:spPr>
            <a:xfrm>
              <a:off x="1067224" y="2585540"/>
              <a:ext cx="2558842" cy="704808"/>
            </a:xfrm>
            <a:prstGeom prst="rect">
              <a:avLst/>
            </a:prstGeom>
          </p:spPr>
          <p:txBody>
            <a:bodyPr wrap="square" lIns="0" tIns="0" rIns="0" bIns="0" rtlCol="0" anchor="t">
              <a:spAutoFit/>
            </a:bodyPr>
            <a:lstStyle/>
            <a:p>
              <a:pPr algn="ctr">
                <a:lnSpc>
                  <a:spcPts val="4358"/>
                </a:lnSpc>
              </a:pPr>
              <a:r>
                <a:rPr lang="en-US" sz="3113" dirty="0" err="1">
                  <a:solidFill>
                    <a:srgbClr val="000000"/>
                  </a:solidFill>
                  <a:latin typeface="Calibri (MS)"/>
                  <a:ea typeface="Calibri (MS)"/>
                  <a:cs typeface="Calibri (MS)"/>
                  <a:sym typeface="Calibri (MS)"/>
                </a:rPr>
                <a:t>Problemen</a:t>
              </a:r>
              <a:endParaRPr lang="en-US" sz="3113" dirty="0">
                <a:solidFill>
                  <a:srgbClr val="000000"/>
                </a:solidFill>
                <a:latin typeface="Calibri (MS)"/>
                <a:ea typeface="Calibri (MS)"/>
                <a:cs typeface="Calibri (MS)"/>
                <a:sym typeface="Calibri (MS)"/>
              </a:endParaRPr>
            </a:p>
          </p:txBody>
        </p:sp>
        <p:sp>
          <p:nvSpPr>
            <p:cNvPr id="16" name="TextBox 16"/>
            <p:cNvSpPr txBox="1"/>
            <p:nvPr/>
          </p:nvSpPr>
          <p:spPr>
            <a:xfrm>
              <a:off x="3743168" y="2585539"/>
              <a:ext cx="2345996" cy="704808"/>
            </a:xfrm>
            <a:prstGeom prst="rect">
              <a:avLst/>
            </a:prstGeom>
          </p:spPr>
          <p:txBody>
            <a:bodyPr wrap="square" lIns="0" tIns="0" rIns="0" bIns="0" rtlCol="0" anchor="t">
              <a:spAutoFit/>
            </a:bodyPr>
            <a:lstStyle/>
            <a:p>
              <a:pPr algn="ctr">
                <a:lnSpc>
                  <a:spcPts val="4358"/>
                </a:lnSpc>
              </a:pPr>
              <a:r>
                <a:rPr lang="en-US" sz="3113" dirty="0" err="1">
                  <a:solidFill>
                    <a:srgbClr val="000000"/>
                  </a:solidFill>
                  <a:latin typeface="Calibri (MS)"/>
                  <a:ea typeface="Calibri (MS)"/>
                  <a:cs typeface="Calibri (MS)"/>
                  <a:sym typeface="Calibri (MS)"/>
                </a:rPr>
                <a:t>Exploratie</a:t>
              </a:r>
              <a:endParaRPr lang="en-US" sz="3113" dirty="0">
                <a:solidFill>
                  <a:srgbClr val="000000"/>
                </a:solidFill>
                <a:latin typeface="Calibri (MS)"/>
                <a:ea typeface="Calibri (MS)"/>
                <a:cs typeface="Calibri (MS)"/>
                <a:sym typeface="Calibri (MS)"/>
              </a:endParaRPr>
            </a:p>
          </p:txBody>
        </p:sp>
        <p:sp>
          <p:nvSpPr>
            <p:cNvPr id="17" name="TextBox 17"/>
            <p:cNvSpPr txBox="1"/>
            <p:nvPr/>
          </p:nvSpPr>
          <p:spPr>
            <a:xfrm>
              <a:off x="3743169" y="3789635"/>
              <a:ext cx="2850464" cy="704808"/>
            </a:xfrm>
            <a:prstGeom prst="rect">
              <a:avLst/>
            </a:prstGeom>
          </p:spPr>
          <p:txBody>
            <a:bodyPr wrap="square" lIns="0" tIns="0" rIns="0" bIns="0" rtlCol="0" anchor="t">
              <a:spAutoFit/>
            </a:bodyPr>
            <a:lstStyle/>
            <a:p>
              <a:pPr algn="ctr">
                <a:lnSpc>
                  <a:spcPts val="4358"/>
                </a:lnSpc>
              </a:pPr>
              <a:r>
                <a:rPr lang="en-US" sz="3113" dirty="0" err="1">
                  <a:solidFill>
                    <a:srgbClr val="000000"/>
                  </a:solidFill>
                  <a:latin typeface="Calibri (MS)"/>
                  <a:ea typeface="Calibri (MS)"/>
                  <a:cs typeface="Calibri (MS)"/>
                  <a:sym typeface="Calibri (MS)"/>
                </a:rPr>
                <a:t>Consolidatie</a:t>
              </a:r>
              <a:endParaRPr lang="en-US" sz="3113" dirty="0">
                <a:solidFill>
                  <a:srgbClr val="000000"/>
                </a:solidFill>
                <a:latin typeface="Calibri (MS)"/>
                <a:ea typeface="Calibri (MS)"/>
                <a:cs typeface="Calibri (MS)"/>
                <a:sym typeface="Calibri (MS)"/>
              </a:endParaRPr>
            </a:p>
          </p:txBody>
        </p:sp>
        <p:sp>
          <p:nvSpPr>
            <p:cNvPr id="18" name="TextBox 18"/>
            <p:cNvSpPr txBox="1"/>
            <p:nvPr/>
          </p:nvSpPr>
          <p:spPr>
            <a:xfrm>
              <a:off x="1423003" y="3789635"/>
              <a:ext cx="2060134" cy="755228"/>
            </a:xfrm>
            <a:prstGeom prst="rect">
              <a:avLst/>
            </a:prstGeom>
          </p:spPr>
          <p:txBody>
            <a:bodyPr lIns="0" tIns="0" rIns="0" bIns="0" rtlCol="0" anchor="t">
              <a:spAutoFit/>
            </a:bodyPr>
            <a:lstStyle/>
            <a:p>
              <a:pPr algn="ctr">
                <a:lnSpc>
                  <a:spcPts val="4358"/>
                </a:lnSpc>
              </a:pPr>
              <a:r>
                <a:rPr lang="en-US" sz="3113">
                  <a:solidFill>
                    <a:srgbClr val="000000"/>
                  </a:solidFill>
                  <a:latin typeface="Calibri (MS)"/>
                  <a:ea typeface="Calibri (MS)"/>
                  <a:cs typeface="Calibri (MS)"/>
                  <a:sym typeface="Calibri (MS)"/>
                </a:rPr>
                <a:t>Frustratie</a:t>
              </a:r>
            </a:p>
          </p:txBody>
        </p:sp>
        <p:sp>
          <p:nvSpPr>
            <p:cNvPr id="19" name="TextBox 19"/>
            <p:cNvSpPr txBox="1"/>
            <p:nvPr/>
          </p:nvSpPr>
          <p:spPr>
            <a:xfrm>
              <a:off x="457624" y="-114300"/>
              <a:ext cx="2743200" cy="673689"/>
            </a:xfrm>
            <a:prstGeom prst="rect">
              <a:avLst/>
            </a:prstGeom>
          </p:spPr>
          <p:txBody>
            <a:bodyPr wrap="square" lIns="0" tIns="0" rIns="0" bIns="0" rtlCol="0" anchor="t">
              <a:spAutoFit/>
            </a:bodyPr>
            <a:lstStyle/>
            <a:p>
              <a:pPr algn="ctr">
                <a:lnSpc>
                  <a:spcPts val="4190"/>
                </a:lnSpc>
              </a:pPr>
              <a:r>
                <a:rPr lang="en-US" sz="2993" b="1" dirty="0" err="1">
                  <a:solidFill>
                    <a:srgbClr val="FFFF00"/>
                  </a:solidFill>
                  <a:latin typeface="Calibri (MS) Bold"/>
                  <a:ea typeface="Calibri (MS) Bold"/>
                  <a:cs typeface="Calibri (MS) Bold"/>
                  <a:sym typeface="Calibri (MS) Bold"/>
                </a:rPr>
                <a:t>Onveilig</a:t>
              </a:r>
              <a:endParaRPr lang="en-US" sz="2993" b="1" dirty="0">
                <a:solidFill>
                  <a:srgbClr val="FFFF00"/>
                </a:solidFill>
                <a:latin typeface="Calibri (MS) Bold"/>
                <a:ea typeface="Calibri (MS) Bold"/>
                <a:cs typeface="Calibri (MS) Bold"/>
                <a:sym typeface="Calibri (MS) Bold"/>
              </a:endParaRPr>
            </a:p>
          </p:txBody>
        </p:sp>
        <p:sp>
          <p:nvSpPr>
            <p:cNvPr id="20" name="TextBox 20"/>
            <p:cNvSpPr txBox="1"/>
            <p:nvPr/>
          </p:nvSpPr>
          <p:spPr>
            <a:xfrm>
              <a:off x="4420024" y="-112261"/>
              <a:ext cx="1834897" cy="673689"/>
            </a:xfrm>
            <a:prstGeom prst="rect">
              <a:avLst/>
            </a:prstGeom>
          </p:spPr>
          <p:txBody>
            <a:bodyPr wrap="square" lIns="0" tIns="0" rIns="0" bIns="0" rtlCol="0" anchor="t">
              <a:spAutoFit/>
            </a:bodyPr>
            <a:lstStyle/>
            <a:p>
              <a:pPr algn="r">
                <a:lnSpc>
                  <a:spcPts val="4190"/>
                </a:lnSpc>
              </a:pPr>
              <a:r>
                <a:rPr lang="en-US" sz="2993" b="1" dirty="0">
                  <a:solidFill>
                    <a:srgbClr val="000000"/>
                  </a:solidFill>
                  <a:latin typeface="Calibri (MS) Bold"/>
                  <a:ea typeface="Calibri (MS) Bold"/>
                  <a:cs typeface="Calibri (MS) Bold"/>
                  <a:sym typeface="Calibri (MS) Bold"/>
                </a:rPr>
                <a:t>  </a:t>
              </a:r>
              <a:r>
                <a:rPr lang="en-US" sz="2993" b="1" dirty="0" err="1">
                  <a:solidFill>
                    <a:srgbClr val="FFFF00"/>
                  </a:solidFill>
                  <a:latin typeface="Calibri (MS) Bold"/>
                  <a:ea typeface="Calibri (MS) Bold"/>
                  <a:cs typeface="Calibri (MS) Bold"/>
                  <a:sym typeface="Calibri (MS) Bold"/>
                </a:rPr>
                <a:t>Veilig</a:t>
              </a:r>
              <a:r>
                <a:rPr lang="en-US" sz="2993" b="1" dirty="0">
                  <a:solidFill>
                    <a:srgbClr val="000000"/>
                  </a:solidFill>
                  <a:latin typeface="Calibri (MS) Bold"/>
                  <a:ea typeface="Calibri (MS) Bold"/>
                  <a:cs typeface="Calibri (MS) Bold"/>
                  <a:sym typeface="Calibri (MS) Bold"/>
                </a:rPr>
                <a:t>   </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493"/>
        </a:solidFill>
        <a:effectLst/>
      </p:bgPr>
    </p:bg>
    <p:spTree>
      <p:nvGrpSpPr>
        <p:cNvPr id="1" name=""/>
        <p:cNvGrpSpPr/>
        <p:nvPr/>
      </p:nvGrpSpPr>
      <p:grpSpPr>
        <a:xfrm>
          <a:off x="0" y="0"/>
          <a:ext cx="0" cy="0"/>
          <a:chOff x="0" y="0"/>
          <a:chExt cx="0" cy="0"/>
        </a:xfrm>
      </p:grpSpPr>
      <p:sp>
        <p:nvSpPr>
          <p:cNvPr id="2" name="Freeform 2"/>
          <p:cNvSpPr/>
          <p:nvPr/>
        </p:nvSpPr>
        <p:spPr>
          <a:xfrm>
            <a:off x="1063925" y="283953"/>
            <a:ext cx="3508075" cy="3508075"/>
          </a:xfrm>
          <a:custGeom>
            <a:avLst/>
            <a:gdLst/>
            <a:ahLst/>
            <a:cxnLst/>
            <a:rect l="l" t="t" r="r" b="b"/>
            <a:pathLst>
              <a:path w="3508075" h="3508075">
                <a:moveTo>
                  <a:pt x="0" y="0"/>
                </a:moveTo>
                <a:lnTo>
                  <a:pt x="3508075" y="0"/>
                </a:lnTo>
                <a:lnTo>
                  <a:pt x="3508075" y="3508075"/>
                </a:lnTo>
                <a:lnTo>
                  <a:pt x="0" y="3508075"/>
                </a:lnTo>
                <a:lnTo>
                  <a:pt x="0" y="0"/>
                </a:lnTo>
                <a:close/>
              </a:path>
            </a:pathLst>
          </a:custGeom>
          <a:blipFill>
            <a:blip r:embed="rId3">
              <a:alphaModFix amt="0"/>
              <a:extLst>
                <a:ext uri="{96DAC541-7B7A-43D3-8B79-37D633B846F1}">
                  <asvg:svgBlip xmlns:asvg="http://schemas.microsoft.com/office/drawing/2016/SVG/main" r:embed="rId4"/>
                </a:ext>
              </a:extLst>
            </a:blip>
            <a:stretch>
              <a:fillRect/>
            </a:stretch>
          </a:blipFill>
        </p:spPr>
        <p:txBody>
          <a:bodyPr/>
          <a:lstStyle/>
          <a:p>
            <a:endParaRPr lang="nl-NL"/>
          </a:p>
        </p:txBody>
      </p:sp>
      <p:sp>
        <p:nvSpPr>
          <p:cNvPr id="3" name="Freeform 3"/>
          <p:cNvSpPr/>
          <p:nvPr/>
        </p:nvSpPr>
        <p:spPr>
          <a:xfrm>
            <a:off x="1028700" y="652297"/>
            <a:ext cx="2786772" cy="2175388"/>
          </a:xfrm>
          <a:custGeom>
            <a:avLst/>
            <a:gdLst/>
            <a:ahLst/>
            <a:cxnLst/>
            <a:rect l="l" t="t" r="r" b="b"/>
            <a:pathLst>
              <a:path w="2786772" h="2175388">
                <a:moveTo>
                  <a:pt x="0" y="0"/>
                </a:moveTo>
                <a:lnTo>
                  <a:pt x="2786772" y="0"/>
                </a:lnTo>
                <a:lnTo>
                  <a:pt x="2786772" y="2175388"/>
                </a:lnTo>
                <a:lnTo>
                  <a:pt x="0" y="2175388"/>
                </a:lnTo>
                <a:lnTo>
                  <a:pt x="0" y="0"/>
                </a:lnTo>
                <a:close/>
              </a:path>
            </a:pathLst>
          </a:custGeom>
          <a:blipFill>
            <a:blip r:embed="rId5"/>
            <a:stretch>
              <a:fillRect/>
            </a:stretch>
          </a:blipFill>
        </p:spPr>
        <p:txBody>
          <a:bodyPr/>
          <a:lstStyle/>
          <a:p>
            <a:endParaRPr lang="nl-NL"/>
          </a:p>
        </p:txBody>
      </p:sp>
      <p:sp>
        <p:nvSpPr>
          <p:cNvPr id="4" name="Freeform 4"/>
          <p:cNvSpPr/>
          <p:nvPr/>
        </p:nvSpPr>
        <p:spPr>
          <a:xfrm>
            <a:off x="11478987" y="2827685"/>
            <a:ext cx="5966993" cy="6239993"/>
          </a:xfrm>
          <a:custGeom>
            <a:avLst/>
            <a:gdLst/>
            <a:ahLst/>
            <a:cxnLst/>
            <a:rect l="l" t="t" r="r" b="b"/>
            <a:pathLst>
              <a:path w="5966993" h="6239993">
                <a:moveTo>
                  <a:pt x="0" y="0"/>
                </a:moveTo>
                <a:lnTo>
                  <a:pt x="5966993" y="0"/>
                </a:lnTo>
                <a:lnTo>
                  <a:pt x="5966993" y="6239993"/>
                </a:lnTo>
                <a:lnTo>
                  <a:pt x="0" y="62399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5" name="TextBox 5"/>
          <p:cNvSpPr txBox="1"/>
          <p:nvPr/>
        </p:nvSpPr>
        <p:spPr>
          <a:xfrm>
            <a:off x="4141748" y="840742"/>
            <a:ext cx="16702397" cy="1306960"/>
          </a:xfrm>
          <a:prstGeom prst="rect">
            <a:avLst/>
          </a:prstGeom>
        </p:spPr>
        <p:txBody>
          <a:bodyPr lIns="0" tIns="0" rIns="0" bIns="0" rtlCol="0" anchor="t">
            <a:spAutoFit/>
          </a:bodyPr>
          <a:lstStyle/>
          <a:p>
            <a:pPr algn="l">
              <a:lnSpc>
                <a:spcPts val="8330"/>
              </a:lnSpc>
            </a:pPr>
            <a:r>
              <a:rPr lang="en-US" sz="8330" b="1" spc="-166">
                <a:solidFill>
                  <a:srgbClr val="FFFFFF"/>
                </a:solidFill>
                <a:latin typeface="Heading Now 71-78 Bold"/>
                <a:ea typeface="Heading Now 71-78 Bold"/>
                <a:cs typeface="Heading Now 71-78 Bold"/>
                <a:sym typeface="Heading Now 71-78 Bold"/>
              </a:rPr>
              <a:t>Conclusie</a:t>
            </a:r>
          </a:p>
        </p:txBody>
      </p:sp>
      <p:sp>
        <p:nvSpPr>
          <p:cNvPr id="6" name="TextBox 6"/>
          <p:cNvSpPr txBox="1"/>
          <p:nvPr/>
        </p:nvSpPr>
        <p:spPr>
          <a:xfrm>
            <a:off x="1028700" y="3484884"/>
            <a:ext cx="9921184" cy="3251836"/>
          </a:xfrm>
          <a:prstGeom prst="rect">
            <a:avLst/>
          </a:prstGeom>
        </p:spPr>
        <p:txBody>
          <a:bodyPr lIns="0" tIns="0" rIns="0" bIns="0" rtlCol="0" anchor="t">
            <a:spAutoFit/>
          </a:bodyPr>
          <a:lstStyle/>
          <a:p>
            <a:pPr marL="777234" lvl="1" indent="-388617" algn="l">
              <a:lnSpc>
                <a:spcPts val="5039"/>
              </a:lnSpc>
              <a:buFont typeface="Arial"/>
              <a:buChar char="•"/>
            </a:pPr>
            <a:r>
              <a:rPr lang="en-US" sz="3599" b="1">
                <a:solidFill>
                  <a:srgbClr val="FFFFFF"/>
                </a:solidFill>
                <a:latin typeface="Calibri (MS) Bold"/>
                <a:ea typeface="Calibri (MS) Bold"/>
                <a:cs typeface="Calibri (MS) Bold"/>
                <a:sym typeface="Calibri (MS) Bold"/>
              </a:rPr>
              <a:t>De MoSART+ interventie heeft geleid tot een klinisch relevante afname van onbegrepen gedrag</a:t>
            </a:r>
          </a:p>
          <a:p>
            <a:pPr algn="l">
              <a:lnSpc>
                <a:spcPts val="5039"/>
              </a:lnSpc>
            </a:pPr>
            <a:endParaRPr lang="en-US" sz="3599" b="1">
              <a:solidFill>
                <a:srgbClr val="FFFFFF"/>
              </a:solidFill>
              <a:latin typeface="Calibri (MS) Bold"/>
              <a:ea typeface="Calibri (MS) Bold"/>
              <a:cs typeface="Calibri (MS) Bold"/>
              <a:sym typeface="Calibri (MS) Bold"/>
            </a:endParaRPr>
          </a:p>
          <a:p>
            <a:pPr algn="l">
              <a:lnSpc>
                <a:spcPts val="5039"/>
              </a:lnSpc>
            </a:pPr>
            <a:r>
              <a:rPr lang="en-US" sz="3599" b="1">
                <a:solidFill>
                  <a:srgbClr val="FFFFFF"/>
                </a:solidFill>
                <a:latin typeface="Calibri (MS) Bold"/>
                <a:ea typeface="Calibri (MS) Bold"/>
                <a:cs typeface="Calibri (MS) Bold"/>
                <a:sym typeface="Calibri (MS) Bold"/>
              </a:rPr>
              <a:t> </a:t>
            </a:r>
          </a:p>
        </p:txBody>
      </p:sp>
      <p:sp>
        <p:nvSpPr>
          <p:cNvPr id="7" name="TextBox 7"/>
          <p:cNvSpPr txBox="1"/>
          <p:nvPr/>
        </p:nvSpPr>
        <p:spPr>
          <a:xfrm>
            <a:off x="1063925" y="7558380"/>
            <a:ext cx="9778030" cy="1337311"/>
          </a:xfrm>
          <a:prstGeom prst="rect">
            <a:avLst/>
          </a:prstGeom>
        </p:spPr>
        <p:txBody>
          <a:bodyPr lIns="0" tIns="0" rIns="0" bIns="0" rtlCol="0" anchor="t">
            <a:spAutoFit/>
          </a:bodyPr>
          <a:lstStyle/>
          <a:p>
            <a:pPr marL="777234" lvl="1" indent="-388617" algn="l">
              <a:lnSpc>
                <a:spcPts val="5039"/>
              </a:lnSpc>
              <a:buFont typeface="Arial"/>
              <a:buChar char="•"/>
            </a:pPr>
            <a:r>
              <a:rPr lang="en-US" sz="3599" b="1">
                <a:solidFill>
                  <a:srgbClr val="FFFFFF"/>
                </a:solidFill>
                <a:latin typeface="Calibri (MS) Bold"/>
                <a:ea typeface="Calibri (MS) Bold"/>
                <a:cs typeface="Calibri (MS) Bold"/>
                <a:sym typeface="Calibri (MS) Bold"/>
              </a:rPr>
              <a:t>Daardooris het gelukt om een fijner (t)huis voor de patiëntenten te maken</a:t>
            </a:r>
          </a:p>
        </p:txBody>
      </p:sp>
      <p:sp>
        <p:nvSpPr>
          <p:cNvPr id="8" name="TextBox 8"/>
          <p:cNvSpPr txBox="1"/>
          <p:nvPr/>
        </p:nvSpPr>
        <p:spPr>
          <a:xfrm>
            <a:off x="1063925" y="5564327"/>
            <a:ext cx="9778030" cy="1885131"/>
          </a:xfrm>
          <a:prstGeom prst="rect">
            <a:avLst/>
          </a:prstGeom>
        </p:spPr>
        <p:txBody>
          <a:bodyPr lIns="0" tIns="0" rIns="0" bIns="0" rtlCol="0" anchor="t">
            <a:spAutoFit/>
          </a:bodyPr>
          <a:lstStyle/>
          <a:p>
            <a:pPr marL="777234" lvl="1" indent="-388617" algn="l">
              <a:lnSpc>
                <a:spcPts val="5039"/>
              </a:lnSpc>
              <a:buFont typeface="Arial"/>
              <a:buChar char="•"/>
            </a:pPr>
            <a:r>
              <a:rPr lang="en-US" sz="3599" b="1" dirty="0" err="1">
                <a:solidFill>
                  <a:srgbClr val="FFFFFF"/>
                </a:solidFill>
                <a:latin typeface="Calibri (MS) Bold"/>
                <a:ea typeface="Calibri (MS) Bold"/>
                <a:cs typeface="Calibri (MS) Bold"/>
                <a:sym typeface="Calibri (MS) Bold"/>
              </a:rPr>
              <a:t>Zorgmedewerkers</a:t>
            </a:r>
            <a:r>
              <a:rPr lang="en-US" sz="3599" b="1" dirty="0">
                <a:solidFill>
                  <a:srgbClr val="FFFFFF"/>
                </a:solidFill>
                <a:latin typeface="Calibri (MS) Bold"/>
                <a:ea typeface="Calibri (MS) Bold"/>
                <a:cs typeface="Calibri (MS) Bold"/>
                <a:sym typeface="Calibri (MS) Bold"/>
              </a:rPr>
              <a:t> </a:t>
            </a:r>
            <a:r>
              <a:rPr lang="en-US" sz="3599" b="1" dirty="0" err="1">
                <a:solidFill>
                  <a:srgbClr val="FFFFFF"/>
                </a:solidFill>
                <a:latin typeface="Calibri (MS) Bold"/>
                <a:ea typeface="Calibri (MS) Bold"/>
                <a:cs typeface="Calibri (MS) Bold"/>
                <a:sym typeface="Calibri (MS) Bold"/>
              </a:rPr>
              <a:t>discussiëren</a:t>
            </a:r>
            <a:r>
              <a:rPr lang="en-US" sz="3599" b="1" dirty="0">
                <a:solidFill>
                  <a:srgbClr val="FFFFFF"/>
                </a:solidFill>
                <a:latin typeface="Calibri (MS) Bold"/>
                <a:ea typeface="Calibri (MS) Bold"/>
                <a:cs typeface="Calibri (MS) Bold"/>
                <a:sym typeface="Calibri (MS) Bold"/>
              </a:rPr>
              <a:t> over de </a:t>
            </a:r>
            <a:r>
              <a:rPr lang="en-US" sz="3599" b="1" dirty="0" err="1">
                <a:solidFill>
                  <a:srgbClr val="FFFFFF"/>
                </a:solidFill>
                <a:latin typeface="Calibri (MS) Bold"/>
                <a:ea typeface="Calibri (MS) Bold"/>
                <a:cs typeface="Calibri (MS) Bold"/>
                <a:sym typeface="Calibri (MS) Bold"/>
              </a:rPr>
              <a:t>geluidsomgeving</a:t>
            </a:r>
            <a:r>
              <a:rPr lang="en-US" sz="3599" b="1" dirty="0">
                <a:solidFill>
                  <a:srgbClr val="FFFFFF"/>
                </a:solidFill>
                <a:latin typeface="Calibri (MS) Bold"/>
                <a:ea typeface="Calibri (MS) Bold"/>
                <a:cs typeface="Calibri (MS) Bold"/>
                <a:sym typeface="Calibri (MS) Bold"/>
              </a:rPr>
              <a:t> en </a:t>
            </a:r>
            <a:r>
              <a:rPr lang="en-US" sz="3599" b="1" dirty="0" err="1">
                <a:solidFill>
                  <a:srgbClr val="FFFFFF"/>
                </a:solidFill>
                <a:latin typeface="Calibri (MS) Bold"/>
                <a:ea typeface="Calibri (MS) Bold"/>
                <a:cs typeface="Calibri (MS) Bold"/>
                <a:sym typeface="Calibri (MS) Bold"/>
              </a:rPr>
              <a:t>zij</a:t>
            </a:r>
            <a:r>
              <a:rPr lang="en-US" sz="3599" b="1" dirty="0">
                <a:solidFill>
                  <a:srgbClr val="FFFFFF"/>
                </a:solidFill>
                <a:latin typeface="Calibri (MS) Bold"/>
                <a:ea typeface="Calibri (MS) Bold"/>
                <a:cs typeface="Calibri (MS) Bold"/>
                <a:sym typeface="Calibri (MS) Bold"/>
              </a:rPr>
              <a:t> </a:t>
            </a:r>
            <a:r>
              <a:rPr lang="en-US" sz="3599" b="1" dirty="0" err="1">
                <a:solidFill>
                  <a:srgbClr val="FFFFFF"/>
                </a:solidFill>
                <a:latin typeface="Calibri (MS) Bold"/>
                <a:ea typeface="Calibri (MS) Bold"/>
                <a:cs typeface="Calibri (MS) Bold"/>
                <a:sym typeface="Calibri (MS) Bold"/>
              </a:rPr>
              <a:t>kunnen</a:t>
            </a:r>
            <a:r>
              <a:rPr lang="en-US" sz="3599" b="1" dirty="0">
                <a:solidFill>
                  <a:srgbClr val="FFFFFF"/>
                </a:solidFill>
                <a:latin typeface="Calibri (MS) Bold"/>
                <a:ea typeface="Calibri (MS) Bold"/>
                <a:cs typeface="Calibri (MS) Bold"/>
                <a:sym typeface="Calibri (MS) Bold"/>
              </a:rPr>
              <a:t> de soundscapes </a:t>
            </a:r>
            <a:r>
              <a:rPr lang="en-US" sz="3599" b="1" dirty="0" err="1">
                <a:solidFill>
                  <a:srgbClr val="FFFFFF"/>
                </a:solidFill>
                <a:latin typeface="Calibri (MS) Bold"/>
                <a:ea typeface="Calibri (MS) Bold"/>
                <a:cs typeface="Calibri (MS) Bold"/>
                <a:sym typeface="Calibri (MS) Bold"/>
              </a:rPr>
              <a:t>aanpassen</a:t>
            </a:r>
            <a:r>
              <a:rPr lang="en-US" sz="3599" b="1" dirty="0">
                <a:solidFill>
                  <a:srgbClr val="FFFFFF"/>
                </a:solidFill>
                <a:latin typeface="Calibri (MS) Bold"/>
                <a:ea typeface="Calibri (MS) Bold"/>
                <a:cs typeface="Calibri (MS) Bold"/>
                <a:sym typeface="Calibri (MS) Bold"/>
              </a:rPr>
              <a:t> in het </a:t>
            </a:r>
            <a:r>
              <a:rPr lang="en-US" sz="3599" b="1" dirty="0" err="1">
                <a:solidFill>
                  <a:srgbClr val="FFFFFF"/>
                </a:solidFill>
                <a:latin typeface="Calibri (MS) Bold"/>
                <a:ea typeface="Calibri (MS) Bold"/>
                <a:cs typeface="Calibri (MS) Bold"/>
                <a:sym typeface="Calibri (MS) Bold"/>
              </a:rPr>
              <a:t>voordeel</a:t>
            </a:r>
            <a:r>
              <a:rPr lang="en-US" sz="3599" b="1" dirty="0">
                <a:solidFill>
                  <a:srgbClr val="FFFFFF"/>
                </a:solidFill>
                <a:latin typeface="Calibri (MS) Bold"/>
                <a:ea typeface="Calibri (MS) Bold"/>
                <a:cs typeface="Calibri (MS) Bold"/>
                <a:sym typeface="Calibri (MS) Bold"/>
              </a:rPr>
              <a:t> van de </a:t>
            </a:r>
            <a:r>
              <a:rPr lang="en-US" sz="3599" b="1" dirty="0" err="1">
                <a:solidFill>
                  <a:srgbClr val="FFFFFF"/>
                </a:solidFill>
                <a:latin typeface="Calibri (MS) Bold"/>
                <a:ea typeface="Calibri (MS) Bold"/>
                <a:cs typeface="Calibri (MS) Bold"/>
                <a:sym typeface="Calibri (MS) Bold"/>
              </a:rPr>
              <a:t>cliënt</a:t>
            </a:r>
            <a:endParaRPr lang="en-US" sz="3599" b="1" dirty="0">
              <a:solidFill>
                <a:srgbClr val="FFFFFF"/>
              </a:solidFill>
              <a:latin typeface="Calibri (MS) Bold"/>
              <a:ea typeface="Calibri (MS) Bold"/>
              <a:cs typeface="Calibri (MS) Bold"/>
              <a:sym typeface="Calibri (MS)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4493"/>
        </a:solidFill>
        <a:effectLst/>
      </p:bgPr>
    </p:bg>
    <p:spTree>
      <p:nvGrpSpPr>
        <p:cNvPr id="1" name=""/>
        <p:cNvGrpSpPr/>
        <p:nvPr/>
      </p:nvGrpSpPr>
      <p:grpSpPr>
        <a:xfrm>
          <a:off x="0" y="0"/>
          <a:ext cx="0" cy="0"/>
          <a:chOff x="0" y="0"/>
          <a:chExt cx="0" cy="0"/>
        </a:xfrm>
      </p:grpSpPr>
      <p:sp>
        <p:nvSpPr>
          <p:cNvPr id="2" name="Freeform 2"/>
          <p:cNvSpPr/>
          <p:nvPr/>
        </p:nvSpPr>
        <p:spPr>
          <a:xfrm>
            <a:off x="1063925" y="283953"/>
            <a:ext cx="3508075" cy="3508075"/>
          </a:xfrm>
          <a:custGeom>
            <a:avLst/>
            <a:gdLst/>
            <a:ahLst/>
            <a:cxnLst/>
            <a:rect l="l" t="t" r="r" b="b"/>
            <a:pathLst>
              <a:path w="3508075" h="3508075">
                <a:moveTo>
                  <a:pt x="0" y="0"/>
                </a:moveTo>
                <a:lnTo>
                  <a:pt x="3508075" y="0"/>
                </a:lnTo>
                <a:lnTo>
                  <a:pt x="3508075" y="3508075"/>
                </a:lnTo>
                <a:lnTo>
                  <a:pt x="0" y="3508075"/>
                </a:lnTo>
                <a:lnTo>
                  <a:pt x="0" y="0"/>
                </a:lnTo>
                <a:close/>
              </a:path>
            </a:pathLst>
          </a:custGeom>
          <a:blipFill>
            <a:blip r:embed="rId3">
              <a:alphaModFix amt="0"/>
              <a:extLst>
                <a:ext uri="{96DAC541-7B7A-43D3-8B79-37D633B846F1}">
                  <asvg:svgBlip xmlns:asvg="http://schemas.microsoft.com/office/drawing/2016/SVG/main" r:embed="rId4"/>
                </a:ext>
              </a:extLst>
            </a:blip>
            <a:stretch>
              <a:fillRect/>
            </a:stretch>
          </a:blipFill>
        </p:spPr>
        <p:txBody>
          <a:bodyPr/>
          <a:lstStyle/>
          <a:p>
            <a:endParaRPr lang="nl-NL"/>
          </a:p>
        </p:txBody>
      </p:sp>
      <p:sp>
        <p:nvSpPr>
          <p:cNvPr id="3" name="TextBox 3"/>
          <p:cNvSpPr txBox="1"/>
          <p:nvPr/>
        </p:nvSpPr>
        <p:spPr>
          <a:xfrm>
            <a:off x="4213326" y="614197"/>
            <a:ext cx="16702397" cy="2364235"/>
          </a:xfrm>
          <a:prstGeom prst="rect">
            <a:avLst/>
          </a:prstGeom>
        </p:spPr>
        <p:txBody>
          <a:bodyPr lIns="0" tIns="0" rIns="0" bIns="0" rtlCol="0" anchor="t">
            <a:spAutoFit/>
          </a:bodyPr>
          <a:lstStyle/>
          <a:p>
            <a:pPr algn="l">
              <a:lnSpc>
                <a:spcPts val="8330"/>
              </a:lnSpc>
            </a:pPr>
            <a:r>
              <a:rPr lang="en-US" sz="8330" b="1" spc="-166">
                <a:solidFill>
                  <a:srgbClr val="FFFFFF"/>
                </a:solidFill>
                <a:latin typeface="Heading Now 71-78 Bold"/>
                <a:ea typeface="Heading Now 71-78 Bold"/>
                <a:cs typeface="Heading Now 71-78 Bold"/>
                <a:sym typeface="Heading Now 71-78 Bold"/>
              </a:rPr>
              <a:t>Voorbeelden </a:t>
            </a:r>
          </a:p>
          <a:p>
            <a:pPr algn="l">
              <a:lnSpc>
                <a:spcPts val="8330"/>
              </a:lnSpc>
            </a:pPr>
            <a:r>
              <a:rPr lang="en-US" sz="8330" b="1" spc="-166">
                <a:solidFill>
                  <a:srgbClr val="FFFFFF"/>
                </a:solidFill>
                <a:latin typeface="Heading Now 71-78 Bold"/>
                <a:ea typeface="Heading Now 71-78 Bold"/>
                <a:cs typeface="Heading Now 71-78 Bold"/>
                <a:sym typeface="Heading Now 71-78 Bold"/>
              </a:rPr>
              <a:t>micro-interventies</a:t>
            </a:r>
          </a:p>
        </p:txBody>
      </p:sp>
      <p:sp>
        <p:nvSpPr>
          <p:cNvPr id="4" name="Freeform 4"/>
          <p:cNvSpPr/>
          <p:nvPr/>
        </p:nvSpPr>
        <p:spPr>
          <a:xfrm>
            <a:off x="1028700" y="652297"/>
            <a:ext cx="2786772" cy="2175388"/>
          </a:xfrm>
          <a:custGeom>
            <a:avLst/>
            <a:gdLst/>
            <a:ahLst/>
            <a:cxnLst/>
            <a:rect l="l" t="t" r="r" b="b"/>
            <a:pathLst>
              <a:path w="2786772" h="2175388">
                <a:moveTo>
                  <a:pt x="0" y="0"/>
                </a:moveTo>
                <a:lnTo>
                  <a:pt x="2786772" y="0"/>
                </a:lnTo>
                <a:lnTo>
                  <a:pt x="2786772" y="2175388"/>
                </a:lnTo>
                <a:lnTo>
                  <a:pt x="0" y="2175388"/>
                </a:lnTo>
                <a:lnTo>
                  <a:pt x="0" y="0"/>
                </a:lnTo>
                <a:close/>
              </a:path>
            </a:pathLst>
          </a:custGeom>
          <a:blipFill>
            <a:blip r:embed="rId5"/>
            <a:stretch>
              <a:fillRect/>
            </a:stretch>
          </a:blipFill>
        </p:spPr>
        <p:txBody>
          <a:bodyPr/>
          <a:lstStyle/>
          <a:p>
            <a:endParaRPr lang="nl-NL"/>
          </a:p>
        </p:txBody>
      </p:sp>
      <p:sp>
        <p:nvSpPr>
          <p:cNvPr id="5" name="Freeform 5"/>
          <p:cNvSpPr/>
          <p:nvPr/>
        </p:nvSpPr>
        <p:spPr>
          <a:xfrm>
            <a:off x="810366" y="3645722"/>
            <a:ext cx="16847157" cy="5938159"/>
          </a:xfrm>
          <a:custGeom>
            <a:avLst/>
            <a:gdLst/>
            <a:ahLst/>
            <a:cxnLst/>
            <a:rect l="l" t="t" r="r" b="b"/>
            <a:pathLst>
              <a:path w="16847157" h="5938159">
                <a:moveTo>
                  <a:pt x="0" y="0"/>
                </a:moveTo>
                <a:lnTo>
                  <a:pt x="16847156" y="0"/>
                </a:lnTo>
                <a:lnTo>
                  <a:pt x="16847156" y="5938159"/>
                </a:lnTo>
                <a:lnTo>
                  <a:pt x="0" y="593815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l-NL"/>
          </a:p>
        </p:txBody>
      </p:sp>
      <p:sp>
        <p:nvSpPr>
          <p:cNvPr id="6" name="TextBox 6"/>
          <p:cNvSpPr txBox="1"/>
          <p:nvPr/>
        </p:nvSpPr>
        <p:spPr>
          <a:xfrm>
            <a:off x="-6155799" y="3668203"/>
            <a:ext cx="16847157" cy="548005"/>
          </a:xfrm>
          <a:prstGeom prst="rect">
            <a:avLst/>
          </a:prstGeom>
        </p:spPr>
        <p:txBody>
          <a:bodyPr lIns="0" tIns="0" rIns="0" bIns="0" rtlCol="0" anchor="t">
            <a:spAutoFit/>
          </a:bodyPr>
          <a:lstStyle/>
          <a:p>
            <a:pPr algn="ctr">
              <a:lnSpc>
                <a:spcPts val="3919"/>
              </a:lnSpc>
            </a:pPr>
            <a:r>
              <a:rPr lang="en-US" sz="2799" b="1">
                <a:solidFill>
                  <a:srgbClr val="FFFFFF"/>
                </a:solidFill>
                <a:latin typeface="Calibri (MS) Bold"/>
                <a:ea typeface="Calibri (MS) Bold"/>
                <a:cs typeface="Calibri (MS) Bold"/>
                <a:sym typeface="Calibri (MS) Bold"/>
              </a:rPr>
              <a:t>Probleem</a:t>
            </a:r>
          </a:p>
        </p:txBody>
      </p:sp>
      <p:sp>
        <p:nvSpPr>
          <p:cNvPr id="7" name="TextBox 7"/>
          <p:cNvSpPr txBox="1"/>
          <p:nvPr/>
        </p:nvSpPr>
        <p:spPr>
          <a:xfrm>
            <a:off x="1392702" y="4387119"/>
            <a:ext cx="4845539" cy="443865"/>
          </a:xfrm>
          <a:prstGeom prst="rect">
            <a:avLst/>
          </a:prstGeom>
        </p:spPr>
        <p:txBody>
          <a:bodyPr lIns="0" tIns="0" rIns="0" bIns="0" rtlCol="0" anchor="t">
            <a:spAutoFit/>
          </a:bodyPr>
          <a:lstStyle/>
          <a:p>
            <a:pPr algn="ctr">
              <a:lnSpc>
                <a:spcPts val="3359"/>
              </a:lnSpc>
            </a:pPr>
            <a:r>
              <a:rPr lang="en-US" sz="2400">
                <a:solidFill>
                  <a:srgbClr val="000000"/>
                </a:solidFill>
                <a:latin typeface="Calibri (MS)"/>
                <a:ea typeface="Calibri (MS)"/>
                <a:cs typeface="Calibri (MS)"/>
                <a:sym typeface="Calibri (MS)"/>
              </a:rPr>
              <a:t>Dichtslaande keukenkastjes en lades</a:t>
            </a:r>
          </a:p>
        </p:txBody>
      </p:sp>
      <p:sp>
        <p:nvSpPr>
          <p:cNvPr id="8" name="TextBox 8"/>
          <p:cNvSpPr txBox="1"/>
          <p:nvPr/>
        </p:nvSpPr>
        <p:spPr>
          <a:xfrm>
            <a:off x="1392702" y="5340341"/>
            <a:ext cx="4845539" cy="443865"/>
          </a:xfrm>
          <a:prstGeom prst="rect">
            <a:avLst/>
          </a:prstGeom>
        </p:spPr>
        <p:txBody>
          <a:bodyPr lIns="0" tIns="0" rIns="0" bIns="0" rtlCol="0" anchor="t">
            <a:spAutoFit/>
          </a:bodyPr>
          <a:lstStyle/>
          <a:p>
            <a:pPr algn="ctr">
              <a:lnSpc>
                <a:spcPts val="3359"/>
              </a:lnSpc>
            </a:pPr>
            <a:r>
              <a:rPr lang="en-US" sz="2400">
                <a:solidFill>
                  <a:srgbClr val="000000"/>
                </a:solidFill>
                <a:latin typeface="Calibri (MS)"/>
                <a:ea typeface="Calibri (MS)"/>
                <a:cs typeface="Calibri (MS)"/>
                <a:sym typeface="Calibri (MS)"/>
              </a:rPr>
              <a:t>Dichtslaande keukenkastjes en lades</a:t>
            </a:r>
          </a:p>
        </p:txBody>
      </p:sp>
      <p:sp>
        <p:nvSpPr>
          <p:cNvPr id="9" name="TextBox 9"/>
          <p:cNvSpPr txBox="1"/>
          <p:nvPr/>
        </p:nvSpPr>
        <p:spPr>
          <a:xfrm>
            <a:off x="1392702" y="6219415"/>
            <a:ext cx="4845539" cy="443865"/>
          </a:xfrm>
          <a:prstGeom prst="rect">
            <a:avLst/>
          </a:prstGeom>
        </p:spPr>
        <p:txBody>
          <a:bodyPr lIns="0" tIns="0" rIns="0" bIns="0" rtlCol="0" anchor="t">
            <a:spAutoFit/>
          </a:bodyPr>
          <a:lstStyle/>
          <a:p>
            <a:pPr algn="ctr">
              <a:lnSpc>
                <a:spcPts val="3359"/>
              </a:lnSpc>
            </a:pPr>
            <a:r>
              <a:rPr lang="en-US" sz="2400">
                <a:solidFill>
                  <a:srgbClr val="000000"/>
                </a:solidFill>
                <a:latin typeface="Calibri (MS)"/>
                <a:ea typeface="Calibri (MS)"/>
                <a:cs typeface="Calibri (MS)"/>
                <a:sym typeface="Calibri (MS)"/>
              </a:rPr>
              <a:t>Dichtslaande keukenkastjes en lades</a:t>
            </a:r>
          </a:p>
        </p:txBody>
      </p:sp>
      <p:sp>
        <p:nvSpPr>
          <p:cNvPr id="10" name="TextBox 10"/>
          <p:cNvSpPr txBox="1"/>
          <p:nvPr/>
        </p:nvSpPr>
        <p:spPr>
          <a:xfrm>
            <a:off x="1242614" y="7253830"/>
            <a:ext cx="7991330" cy="443865"/>
          </a:xfrm>
          <a:prstGeom prst="rect">
            <a:avLst/>
          </a:prstGeom>
        </p:spPr>
        <p:txBody>
          <a:bodyPr lIns="0" tIns="0" rIns="0" bIns="0" rtlCol="0" anchor="t">
            <a:spAutoFit/>
          </a:bodyPr>
          <a:lstStyle/>
          <a:p>
            <a:pPr algn="ctr">
              <a:lnSpc>
                <a:spcPts val="3359"/>
              </a:lnSpc>
            </a:pPr>
            <a:r>
              <a:rPr lang="en-US" sz="2400">
                <a:solidFill>
                  <a:srgbClr val="000000"/>
                </a:solidFill>
                <a:latin typeface="Calibri (MS)"/>
                <a:ea typeface="Calibri (MS)"/>
                <a:cs typeface="Calibri (MS)"/>
                <a:sym typeface="Calibri (MS)"/>
              </a:rPr>
              <a:t>Met veel kabaal de vaatwasser uitpakken of de tafel  dekken</a:t>
            </a:r>
          </a:p>
        </p:txBody>
      </p:sp>
      <p:sp>
        <p:nvSpPr>
          <p:cNvPr id="11" name="TextBox 11"/>
          <p:cNvSpPr txBox="1"/>
          <p:nvPr/>
        </p:nvSpPr>
        <p:spPr>
          <a:xfrm>
            <a:off x="1547008" y="8666486"/>
            <a:ext cx="4845539" cy="443865"/>
          </a:xfrm>
          <a:prstGeom prst="rect">
            <a:avLst/>
          </a:prstGeom>
        </p:spPr>
        <p:txBody>
          <a:bodyPr lIns="0" tIns="0" rIns="0" bIns="0" rtlCol="0" anchor="t">
            <a:spAutoFit/>
          </a:bodyPr>
          <a:lstStyle/>
          <a:p>
            <a:pPr algn="l">
              <a:lnSpc>
                <a:spcPts val="3359"/>
              </a:lnSpc>
            </a:pPr>
            <a:r>
              <a:rPr lang="en-US" sz="2400">
                <a:solidFill>
                  <a:srgbClr val="000000"/>
                </a:solidFill>
                <a:latin typeface="Calibri (MS)"/>
                <a:ea typeface="Calibri (MS)"/>
                <a:cs typeface="Calibri (MS)"/>
                <a:sym typeface="Calibri (MS)"/>
              </a:rPr>
              <a:t>Piepende toegangsdeuren</a:t>
            </a:r>
          </a:p>
        </p:txBody>
      </p:sp>
      <p:sp>
        <p:nvSpPr>
          <p:cNvPr id="12" name="TextBox 12"/>
          <p:cNvSpPr txBox="1"/>
          <p:nvPr/>
        </p:nvSpPr>
        <p:spPr>
          <a:xfrm>
            <a:off x="2158450" y="3668203"/>
            <a:ext cx="16847157" cy="548005"/>
          </a:xfrm>
          <a:prstGeom prst="rect">
            <a:avLst/>
          </a:prstGeom>
        </p:spPr>
        <p:txBody>
          <a:bodyPr lIns="0" tIns="0" rIns="0" bIns="0" rtlCol="0" anchor="t">
            <a:spAutoFit/>
          </a:bodyPr>
          <a:lstStyle/>
          <a:p>
            <a:pPr algn="ctr">
              <a:lnSpc>
                <a:spcPts val="3919"/>
              </a:lnSpc>
            </a:pPr>
            <a:r>
              <a:rPr lang="en-US" sz="2799" b="1">
                <a:solidFill>
                  <a:srgbClr val="FFFFFF"/>
                </a:solidFill>
                <a:latin typeface="Calibri (MS) Bold"/>
                <a:ea typeface="Calibri (MS) Bold"/>
                <a:cs typeface="Calibri (MS) Bold"/>
                <a:sym typeface="Calibri (MS) Bold"/>
              </a:rPr>
              <a:t>Oplossing</a:t>
            </a:r>
          </a:p>
        </p:txBody>
      </p:sp>
      <p:sp>
        <p:nvSpPr>
          <p:cNvPr id="13" name="TextBox 13"/>
          <p:cNvSpPr txBox="1"/>
          <p:nvPr/>
        </p:nvSpPr>
        <p:spPr>
          <a:xfrm>
            <a:off x="9919646" y="4387119"/>
            <a:ext cx="7916820" cy="1282065"/>
          </a:xfrm>
          <a:prstGeom prst="rect">
            <a:avLst/>
          </a:prstGeom>
        </p:spPr>
        <p:txBody>
          <a:bodyPr lIns="0" tIns="0" rIns="0" bIns="0" rtlCol="0" anchor="t">
            <a:spAutoFit/>
          </a:bodyPr>
          <a:lstStyle/>
          <a:p>
            <a:pPr algn="l">
              <a:lnSpc>
                <a:spcPts val="3359"/>
              </a:lnSpc>
            </a:pPr>
            <a:r>
              <a:rPr lang="en-US" sz="2400">
                <a:solidFill>
                  <a:srgbClr val="000000"/>
                </a:solidFill>
                <a:latin typeface="Calibri (MS)"/>
                <a:ea typeface="Calibri (MS)"/>
                <a:cs typeface="Calibri (MS)"/>
                <a:sym typeface="Calibri (MS)"/>
              </a:rPr>
              <a:t>Rem op keukenlade, dranger op keukendeur, viltjes aan </a:t>
            </a:r>
          </a:p>
          <a:p>
            <a:pPr algn="l">
              <a:lnSpc>
                <a:spcPts val="3359"/>
              </a:lnSpc>
            </a:pPr>
            <a:r>
              <a:rPr lang="en-US" sz="2400">
                <a:solidFill>
                  <a:srgbClr val="000000"/>
                </a:solidFill>
                <a:latin typeface="Calibri (MS)"/>
                <a:ea typeface="Calibri (MS)"/>
                <a:cs typeface="Calibri (MS)"/>
                <a:sym typeface="Calibri (MS)"/>
              </a:rPr>
              <a:t>binnenkant keukenkastjes </a:t>
            </a:r>
          </a:p>
          <a:p>
            <a:pPr algn="l">
              <a:lnSpc>
                <a:spcPts val="3359"/>
              </a:lnSpc>
            </a:pPr>
            <a:endParaRPr lang="en-US" sz="2400">
              <a:solidFill>
                <a:srgbClr val="000000"/>
              </a:solidFill>
              <a:latin typeface="Calibri (MS)"/>
              <a:ea typeface="Calibri (MS)"/>
              <a:cs typeface="Calibri (MS)"/>
              <a:sym typeface="Calibri (MS)"/>
            </a:endParaRPr>
          </a:p>
        </p:txBody>
      </p:sp>
      <p:sp>
        <p:nvSpPr>
          <p:cNvPr id="14" name="TextBox 14"/>
          <p:cNvSpPr txBox="1"/>
          <p:nvPr/>
        </p:nvSpPr>
        <p:spPr>
          <a:xfrm>
            <a:off x="9919646" y="5340341"/>
            <a:ext cx="4845539" cy="443865"/>
          </a:xfrm>
          <a:prstGeom prst="rect">
            <a:avLst/>
          </a:prstGeom>
        </p:spPr>
        <p:txBody>
          <a:bodyPr lIns="0" tIns="0" rIns="0" bIns="0" rtlCol="0" anchor="t">
            <a:spAutoFit/>
          </a:bodyPr>
          <a:lstStyle/>
          <a:p>
            <a:pPr algn="l">
              <a:lnSpc>
                <a:spcPts val="3359"/>
              </a:lnSpc>
            </a:pPr>
            <a:r>
              <a:rPr lang="en-US" sz="2400">
                <a:solidFill>
                  <a:srgbClr val="000000"/>
                </a:solidFill>
                <a:latin typeface="Calibri (MS)"/>
                <a:ea typeface="Calibri (MS)"/>
                <a:cs typeface="Calibri (MS)"/>
                <a:sym typeface="Calibri (MS)"/>
              </a:rPr>
              <a:t>Nieuwe elektrische medicijnmolen</a:t>
            </a:r>
          </a:p>
        </p:txBody>
      </p:sp>
      <p:sp>
        <p:nvSpPr>
          <p:cNvPr id="15" name="TextBox 15"/>
          <p:cNvSpPr txBox="1"/>
          <p:nvPr/>
        </p:nvSpPr>
        <p:spPr>
          <a:xfrm>
            <a:off x="9926449" y="6219415"/>
            <a:ext cx="7332851" cy="443865"/>
          </a:xfrm>
          <a:prstGeom prst="rect">
            <a:avLst/>
          </a:prstGeom>
        </p:spPr>
        <p:txBody>
          <a:bodyPr lIns="0" tIns="0" rIns="0" bIns="0" rtlCol="0" anchor="t">
            <a:spAutoFit/>
          </a:bodyPr>
          <a:lstStyle/>
          <a:p>
            <a:pPr algn="l">
              <a:lnSpc>
                <a:spcPts val="3359"/>
              </a:lnSpc>
            </a:pPr>
            <a:r>
              <a:rPr lang="en-US" sz="2400">
                <a:solidFill>
                  <a:srgbClr val="000000"/>
                </a:solidFill>
                <a:latin typeface="Calibri (MS)"/>
                <a:ea typeface="Calibri (MS)"/>
                <a:cs typeface="Calibri (MS)"/>
                <a:sym typeface="Calibri (MS)"/>
              </a:rPr>
              <a:t>Dweil gebruiken in plaats van veegmachine op afdelingen </a:t>
            </a:r>
          </a:p>
        </p:txBody>
      </p:sp>
      <p:sp>
        <p:nvSpPr>
          <p:cNvPr id="16" name="TextBox 16"/>
          <p:cNvSpPr txBox="1"/>
          <p:nvPr/>
        </p:nvSpPr>
        <p:spPr>
          <a:xfrm>
            <a:off x="9926449" y="7215730"/>
            <a:ext cx="7991330" cy="1282065"/>
          </a:xfrm>
          <a:prstGeom prst="rect">
            <a:avLst/>
          </a:prstGeom>
        </p:spPr>
        <p:txBody>
          <a:bodyPr lIns="0" tIns="0" rIns="0" bIns="0" rtlCol="0" anchor="t">
            <a:spAutoFit/>
          </a:bodyPr>
          <a:lstStyle/>
          <a:p>
            <a:pPr algn="l">
              <a:lnSpc>
                <a:spcPts val="3359"/>
              </a:lnSpc>
            </a:pPr>
            <a:r>
              <a:rPr lang="en-US" sz="2400">
                <a:solidFill>
                  <a:srgbClr val="000000"/>
                </a:solidFill>
                <a:latin typeface="Calibri (MS)"/>
                <a:ea typeface="Calibri (MS)"/>
                <a:cs typeface="Calibri (MS)"/>
                <a:sym typeface="Calibri (MS)"/>
              </a:rPr>
              <a:t>Vaatwasser rustig uitpakken, let op bestek zachtjes </a:t>
            </a:r>
          </a:p>
          <a:p>
            <a:pPr algn="l">
              <a:lnSpc>
                <a:spcPts val="3359"/>
              </a:lnSpc>
            </a:pPr>
            <a:r>
              <a:rPr lang="en-US" sz="2400">
                <a:solidFill>
                  <a:srgbClr val="000000"/>
                </a:solidFill>
                <a:latin typeface="Calibri (MS)"/>
                <a:ea typeface="Calibri (MS)"/>
                <a:cs typeface="Calibri (MS)"/>
                <a:sym typeface="Calibri (MS)"/>
              </a:rPr>
              <a:t>neerleggen op tafel, tafelkleed dempt geluid</a:t>
            </a:r>
          </a:p>
          <a:p>
            <a:pPr algn="l">
              <a:lnSpc>
                <a:spcPts val="3359"/>
              </a:lnSpc>
            </a:pPr>
            <a:endParaRPr lang="en-US" sz="2400">
              <a:solidFill>
                <a:srgbClr val="000000"/>
              </a:solidFill>
              <a:latin typeface="Calibri (MS)"/>
              <a:ea typeface="Calibri (MS)"/>
              <a:cs typeface="Calibri (MS)"/>
              <a:sym typeface="Calibri (MS)"/>
            </a:endParaRPr>
          </a:p>
        </p:txBody>
      </p:sp>
      <p:sp>
        <p:nvSpPr>
          <p:cNvPr id="17" name="TextBox 17"/>
          <p:cNvSpPr txBox="1"/>
          <p:nvPr/>
        </p:nvSpPr>
        <p:spPr>
          <a:xfrm>
            <a:off x="9926449" y="8666486"/>
            <a:ext cx="6473923" cy="443865"/>
          </a:xfrm>
          <a:prstGeom prst="rect">
            <a:avLst/>
          </a:prstGeom>
        </p:spPr>
        <p:txBody>
          <a:bodyPr lIns="0" tIns="0" rIns="0" bIns="0" rtlCol="0" anchor="t">
            <a:spAutoFit/>
          </a:bodyPr>
          <a:lstStyle/>
          <a:p>
            <a:pPr algn="l">
              <a:lnSpc>
                <a:spcPts val="3359"/>
              </a:lnSpc>
            </a:pPr>
            <a:r>
              <a:rPr lang="en-US" sz="2400">
                <a:solidFill>
                  <a:srgbClr val="000000"/>
                </a:solidFill>
                <a:latin typeface="Calibri (MS)"/>
                <a:ea typeface="Calibri (MS)"/>
                <a:cs typeface="Calibri (MS)"/>
                <a:sym typeface="Calibri (MS)"/>
              </a:rPr>
              <a:t>Onderhoudsteam naar toegangsdeur laten kijken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2075</Words>
  <Application>Microsoft Office PowerPoint</Application>
  <PresentationFormat>Aangepast</PresentationFormat>
  <Paragraphs>127</Paragraphs>
  <Slides>10</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Calibri (MS) Bold</vt:lpstr>
      <vt:lpstr>Arial</vt:lpstr>
      <vt:lpstr>Heading Now 71-78 Bold</vt:lpstr>
      <vt:lpstr>Calibri</vt:lpstr>
      <vt:lpstr>Calibri (MS)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dc:title>
  <dc:creator>Pots, IGH</dc:creator>
  <cp:lastModifiedBy>Pots, IGH</cp:lastModifiedBy>
  <cp:revision>2</cp:revision>
  <dcterms:created xsi:type="dcterms:W3CDTF">2006-08-16T00:00:00Z</dcterms:created>
  <dcterms:modified xsi:type="dcterms:W3CDTF">2025-12-09T20:41:45Z</dcterms:modified>
  <dc:identifier>DAG673YLttA</dc:identifier>
</cp:coreProperties>
</file>